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36"/>
  </p:notesMasterIdLst>
  <p:handoutMasterIdLst>
    <p:handoutMasterId r:id="rId37"/>
  </p:handoutMasterIdLst>
  <p:sldIdLst>
    <p:sldId id="256" r:id="rId2"/>
    <p:sldId id="330" r:id="rId3"/>
    <p:sldId id="327" r:id="rId4"/>
    <p:sldId id="257" r:id="rId5"/>
    <p:sldId id="289" r:id="rId6"/>
    <p:sldId id="258" r:id="rId7"/>
    <p:sldId id="284" r:id="rId8"/>
    <p:sldId id="338" r:id="rId9"/>
    <p:sldId id="343" r:id="rId10"/>
    <p:sldId id="282" r:id="rId11"/>
    <p:sldId id="262" r:id="rId12"/>
    <p:sldId id="261" r:id="rId13"/>
    <p:sldId id="263" r:id="rId14"/>
    <p:sldId id="264" r:id="rId15"/>
    <p:sldId id="265" r:id="rId16"/>
    <p:sldId id="342" r:id="rId17"/>
    <p:sldId id="267" r:id="rId18"/>
    <p:sldId id="335" r:id="rId19"/>
    <p:sldId id="337" r:id="rId20"/>
    <p:sldId id="336" r:id="rId21"/>
    <p:sldId id="340" r:id="rId22"/>
    <p:sldId id="268" r:id="rId23"/>
    <p:sldId id="269" r:id="rId24"/>
    <p:sldId id="279" r:id="rId25"/>
    <p:sldId id="288" r:id="rId26"/>
    <p:sldId id="270" r:id="rId27"/>
    <p:sldId id="278" r:id="rId28"/>
    <p:sldId id="271" r:id="rId29"/>
    <p:sldId id="272" r:id="rId30"/>
    <p:sldId id="280" r:id="rId31"/>
    <p:sldId id="291" r:id="rId32"/>
    <p:sldId id="292" r:id="rId33"/>
    <p:sldId id="281" r:id="rId34"/>
    <p:sldId id="339" r:id="rId35"/>
  </p:sldIdLst>
  <p:sldSz cx="12192000" cy="6858000"/>
  <p:notesSz cx="6858000" cy="9144000"/>
  <p:embeddedFontLst>
    <p:embeddedFont>
      <p:font typeface="黑体" panose="02010609060101010101" pitchFamily="49" charset="-122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Exo 2" pitchFamily="2" charset="77"/>
      <p:regular r:id="rId43"/>
      <p:bold r:id="rId44"/>
      <p:italic r:id="rId45"/>
      <p:boldItalic r:id="rId46"/>
    </p:embeddedFont>
    <p:embeddedFont>
      <p:font typeface="Ink Free" panose="03080402000500000000" pitchFamily="66" charset="0"/>
      <p:regular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achel Pescador" initials="" lastIdx="2" clrIdx="0"/>
  <p:cmAuthor id="1" name="Ibrar Ahmed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F92"/>
    <a:srgbClr val="F4F3E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BDA083-1AF3-A240-81CF-6C725386839F}" v="1" dt="2021-12-14T02:17:27.3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/>
    <p:restoredTop sz="94830"/>
  </p:normalViewPr>
  <p:slideViewPr>
    <p:cSldViewPr snapToGrid="0" showGuides="1">
      <p:cViewPr varScale="1">
        <p:scale>
          <a:sx n="121" d="100"/>
          <a:sy n="121" d="100"/>
        </p:scale>
        <p:origin x="880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642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Index Sizes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PK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B-Tree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PK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6526-9E42-BADD-E03860B0074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Size of Index (KB)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21504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26-9E42-BADD-E03860B0074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Hash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Size of Index (KB)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48128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26-9E42-BADD-E03860B0074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BRIN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Size of Index (KB)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526-9E42-BADD-E03860B007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100"/>
        <c:axId val="964910671"/>
        <c:axId val="550945999"/>
      </c:barChart>
      <c:catAx>
        <c:axId val="9649106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K"/>
          </a:p>
        </c:txPr>
        <c:crossAx val="550945999"/>
        <c:crosses val="autoZero"/>
        <c:auto val="1"/>
        <c:lblAlgn val="ctr"/>
        <c:lblOffset val="100"/>
        <c:noMultiLvlLbl val="0"/>
      </c:catAx>
      <c:valAx>
        <c:axId val="550945999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0070C0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rgbClr val="0070C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K"/>
          </a:p>
        </c:txPr>
        <c:crossAx val="9649106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P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P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5BD6C3-23A5-F34F-B5C5-2C28155041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71327C-328B-8E41-946C-D46DA496AF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C05700-1A07-5842-B85D-D89BC2530A17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10FA94-B595-8F4C-8F90-367FDA4BC5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878FA-1EF6-D247-AF61-C21E5E0AF23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02160-FE57-534E-AAAE-D16CA0DAF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349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969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7123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686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98277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36890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75022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11246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7793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86699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47572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48994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12245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6804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04696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49434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1083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2197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4849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9222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0719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8443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4884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27E99A-C0CC-604E-BAF6-2E9085A7D8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386667" y="627804"/>
            <a:ext cx="5262165" cy="141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05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8942E-5AD1-B442-B2CA-458D39F00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908" y="775408"/>
            <a:ext cx="11846763" cy="5481065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2pPr>
            <a:lvl3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3pPr>
            <a:lvl4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4pPr>
            <a:lvl5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49979F3-24C6-1846-AE61-50623EAB4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/>
          <a:lstStyle>
            <a:lvl1pPr>
              <a:defRPr b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6" name="Rectángulo 8">
            <a:extLst>
              <a:ext uri="{FF2B5EF4-FFF2-40B4-BE49-F238E27FC236}">
                <a16:creationId xmlns:a16="http://schemas.microsoft.com/office/drawing/2014/main" id="{AF4ADD92-C861-2146-BAEB-379963847377}"/>
              </a:ext>
            </a:extLst>
          </p:cNvPr>
          <p:cNvSpPr/>
          <p:nvPr userDrawn="1"/>
        </p:nvSpPr>
        <p:spPr>
          <a:xfrm flipV="1">
            <a:off x="154910" y="670881"/>
            <a:ext cx="11846763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6436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B895CE8-7C11-F74B-A5B9-8111C0750888}"/>
              </a:ext>
            </a:extLst>
          </p:cNvPr>
          <p:cNvSpPr/>
          <p:nvPr userDrawn="1"/>
        </p:nvSpPr>
        <p:spPr>
          <a:xfrm>
            <a:off x="0" y="762000"/>
            <a:ext cx="12192000" cy="53340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latin typeface="+mj-lt"/>
            </a:endParaRPr>
          </a:p>
        </p:txBody>
      </p:sp>
      <p:sp>
        <p:nvSpPr>
          <p:cNvPr id="10" name="Rectángulo 22">
            <a:extLst>
              <a:ext uri="{FF2B5EF4-FFF2-40B4-BE49-F238E27FC236}">
                <a16:creationId xmlns:a16="http://schemas.microsoft.com/office/drawing/2014/main" id="{3F423F5A-58F9-9C45-9E09-ECC16D04C372}"/>
              </a:ext>
            </a:extLst>
          </p:cNvPr>
          <p:cNvSpPr/>
          <p:nvPr userDrawn="1"/>
        </p:nvSpPr>
        <p:spPr>
          <a:xfrm>
            <a:off x="-3719" y="1857803"/>
            <a:ext cx="12199438" cy="314239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tIns="45719" rIns="45719" bIns="45719" anchor="ctr"/>
          <a:lstStyle/>
          <a:p>
            <a:pPr algn="ctr">
              <a:defRPr>
                <a:solidFill>
                  <a:srgbClr val="F5F3E7"/>
                </a:solidFill>
                <a:latin typeface="Exo 2"/>
                <a:ea typeface="Exo 2"/>
                <a:cs typeface="Exo 2"/>
                <a:sym typeface="Exo 2"/>
              </a:defRPr>
            </a:pPr>
            <a:endParaRPr sz="700" b="0" i="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1" name="Straight Connector 12">
            <a:extLst>
              <a:ext uri="{FF2B5EF4-FFF2-40B4-BE49-F238E27FC236}">
                <a16:creationId xmlns:a16="http://schemas.microsoft.com/office/drawing/2014/main" id="{835FCBAC-323E-934F-AB3C-79FC1D7CFB29}"/>
              </a:ext>
            </a:extLst>
          </p:cNvPr>
          <p:cNvSpPr/>
          <p:nvPr userDrawn="1"/>
        </p:nvSpPr>
        <p:spPr>
          <a:xfrm flipH="1" flipV="1">
            <a:off x="934720" y="3811786"/>
            <a:ext cx="10342883" cy="1"/>
          </a:xfrm>
          <a:prstGeom prst="line">
            <a:avLst/>
          </a:prstGeom>
          <a:ln w="25400">
            <a:solidFill>
              <a:srgbClr val="262F63"/>
            </a:solidFill>
            <a:prstDash val="dash"/>
            <a:miter/>
          </a:ln>
        </p:spPr>
        <p:txBody>
          <a:bodyPr lIns="22859" tIns="22859" rIns="22859" bIns="22859"/>
          <a:lstStyle/>
          <a:p>
            <a:endParaRPr sz="700"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DABD37-19BD-3244-B7C3-23D2A8C40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8" y="2512611"/>
            <a:ext cx="5320361" cy="1311943"/>
          </a:xfrm>
          <a:prstGeom prst="rect">
            <a:avLst/>
          </a:prstGeom>
        </p:spPr>
        <p:txBody>
          <a:bodyPr anchor="b"/>
          <a:lstStyle>
            <a:lvl1pPr algn="r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AC0BF-645B-5940-84E8-608A635F1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08104" y="3851542"/>
            <a:ext cx="6139346" cy="306990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2286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7867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8">
            <a:extLst>
              <a:ext uri="{FF2B5EF4-FFF2-40B4-BE49-F238E27FC236}">
                <a16:creationId xmlns:a16="http://schemas.microsoft.com/office/drawing/2014/main" id="{F02379CE-35F4-6D4A-8B9D-152090107784}"/>
              </a:ext>
            </a:extLst>
          </p:cNvPr>
          <p:cNvSpPr/>
          <p:nvPr userDrawn="1"/>
        </p:nvSpPr>
        <p:spPr>
          <a:xfrm flipV="1">
            <a:off x="154910" y="670881"/>
            <a:ext cx="11846763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90900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itle an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D6BA014A-F15A-8F4B-B787-0B258D463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/>
          <a:lstStyle>
            <a:lvl1pPr>
              <a:defRPr b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8" name="Rectángulo 8">
            <a:extLst>
              <a:ext uri="{FF2B5EF4-FFF2-40B4-BE49-F238E27FC236}">
                <a16:creationId xmlns:a16="http://schemas.microsoft.com/office/drawing/2014/main" id="{8401E798-55F7-D044-9D42-3733FDFEF8C4}"/>
              </a:ext>
            </a:extLst>
          </p:cNvPr>
          <p:cNvSpPr/>
          <p:nvPr userDrawn="1"/>
        </p:nvSpPr>
        <p:spPr>
          <a:xfrm flipV="1">
            <a:off x="154910" y="670881"/>
            <a:ext cx="11846763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8907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6A91F8-0642-D54C-9F9B-3EA7757B9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908" y="775408"/>
            <a:ext cx="11846763" cy="5481065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2pPr>
            <a:lvl3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3pPr>
            <a:lvl4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4pPr>
            <a:lvl5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760B8327-9B07-7249-A981-8049A417E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/>
          <a:lstStyle>
            <a:lvl1pPr>
              <a:defRPr b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" name="Rectángulo 8">
            <a:extLst>
              <a:ext uri="{FF2B5EF4-FFF2-40B4-BE49-F238E27FC236}">
                <a16:creationId xmlns:a16="http://schemas.microsoft.com/office/drawing/2014/main" id="{0FB3EB4B-D458-094B-A0C4-5B55A16E716E}"/>
              </a:ext>
            </a:extLst>
          </p:cNvPr>
          <p:cNvSpPr/>
          <p:nvPr userDrawn="1"/>
        </p:nvSpPr>
        <p:spPr>
          <a:xfrm flipV="1">
            <a:off x="154910" y="670881"/>
            <a:ext cx="11846763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9378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96C2180-A0A3-439D-A7BE-7DF7EC20BE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4918" y="62310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A0BEDF-FF07-48FC-938B-4E1D5246EEC3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B6824-E3BB-4844-B9D8-0AD7FC59981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4CB2B7-7190-4933-BC14-4098CBB084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A7CA79-6371-4421-B743-5C9A4E61CF1E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0174F3-7B89-4BF0-963D-C2D507FE4C8A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90BFE3-3161-4AF5-8145-B91610252E0C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BB593F-C860-4130-8008-FAED8E927A74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BBF7F4-0D96-4085-8274-0DD80BB0E140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8DA952-2EC3-4F14-A106-5346AA3196A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123D6F-D506-480A-85BF-02E32B787F77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9770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Colum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2668DBF3-1CA2-0746-AC0A-63D11A59A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/>
          <a:lstStyle>
            <a:lvl1pPr>
              <a:defRPr b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" name="Rectángulo 8">
            <a:extLst>
              <a:ext uri="{FF2B5EF4-FFF2-40B4-BE49-F238E27FC236}">
                <a16:creationId xmlns:a16="http://schemas.microsoft.com/office/drawing/2014/main" id="{93DF938A-37E7-214B-A4E5-68E5DAE77F30}"/>
              </a:ext>
            </a:extLst>
          </p:cNvPr>
          <p:cNvSpPr/>
          <p:nvPr userDrawn="1"/>
        </p:nvSpPr>
        <p:spPr>
          <a:xfrm flipV="1">
            <a:off x="154910" y="670881"/>
            <a:ext cx="11846763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270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面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473159" y="3627120"/>
            <a:ext cx="9513088" cy="558799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SPEAKER NAME AND TITLE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1473159" y="2771794"/>
            <a:ext cx="9513088" cy="779126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spc="3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n-cs"/>
              </a:rPr>
              <a:t>SPEECH THEME HERE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5983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F65844-E3C6-DF43-A4BD-FDC9BCC36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908" y="695898"/>
            <a:ext cx="11846763" cy="5481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398079F3-8070-794D-8162-EDE7EDA6A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735FE279-3F3C-E54C-B426-76959413ED2F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396206" y="6440556"/>
            <a:ext cx="1795793" cy="4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70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90" r:id="rId4"/>
    <p:sldLayoutId id="2147483691" r:id="rId5"/>
    <p:sldLayoutId id="2147483692" r:id="rId6"/>
    <p:sldLayoutId id="2147483693" r:id="rId7"/>
    <p:sldLayoutId id="2147483697" r:id="rId8"/>
    <p:sldLayoutId id="2147483698" r:id="rId9"/>
  </p:sldLayoutIdLst>
  <p:hf sldNum="0" hdr="0" ftr="0" dt="0"/>
  <p:txStyles>
    <p:titleStyle>
      <a:lvl1pPr marL="0" marR="0" indent="0" algn="l" defTabSz="4572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000" b="0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Calibri" panose="020F0502020204030204" pitchFamily="34" charset="0"/>
        </a:defRPr>
      </a:lvl1pPr>
    </p:titleStyle>
    <p:bodyStyle>
      <a:lvl1pPr marL="114300" indent="-114300" algn="l" defTabSz="4572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1pPr>
      <a:lvl2pPr marL="342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2pPr>
      <a:lvl3pPr marL="571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3pPr>
      <a:lvl4pPr marL="800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4pPr>
      <a:lvl5pPr marL="10287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4.emf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cs/current/sql-createindex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lf-balancing_binary_search_tre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ibrarahmed74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ostgreSQL" TargetMode="External"/><Relationship Id="rId7" Type="http://schemas.openxmlformats.org/officeDocument/2006/relationships/hyperlink" Target="https://pixabay.com/en/dialog-tip-advice-hint-speaking-148815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hyperlink" Target="https://ja.wikipedia.org/wiki/Linux" TargetMode="Externa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3C326D0B-7DAB-41B6-8030-2E4A18CC94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3C326D0B-7DAB-41B6-8030-2E4A18CC9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EC933494-1B63-4A32-964F-D05236799BA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8000" y="3136612"/>
            <a:ext cx="7806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Deep Dive Into PostgreSQL Indexes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060266" y="4302659"/>
            <a:ext cx="36237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Ibrar Ahmed</a:t>
            </a:r>
          </a:p>
          <a:p>
            <a:pPr>
              <a:buClrTx/>
              <a:buFontTx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Senior Database Architect</a:t>
            </a:r>
          </a:p>
          <a:p>
            <a:pPr>
              <a:buClrTx/>
              <a:buFontTx/>
            </a:pP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Percona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LLC</a:t>
            </a:r>
          </a:p>
        </p:txBody>
      </p:sp>
      <p:sp>
        <p:nvSpPr>
          <p:cNvPr id="14" name="文本框 11">
            <a:extLst>
              <a:ext uri="{FF2B5EF4-FFF2-40B4-BE49-F238E27FC236}">
                <a16:creationId xmlns:a16="http://schemas.microsoft.com/office/drawing/2014/main" id="{995DB5FD-955E-3043-B0D4-EBFBC08EECD7}"/>
              </a:ext>
            </a:extLst>
          </p:cNvPr>
          <p:cNvSpPr txBox="1"/>
          <p:nvPr/>
        </p:nvSpPr>
        <p:spPr>
          <a:xfrm>
            <a:off x="508000" y="3717884"/>
            <a:ext cx="7806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All about PostgreSQL Indexes.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15" name="文本框 11">
            <a:extLst>
              <a:ext uri="{FF2B5EF4-FFF2-40B4-BE49-F238E27FC236}">
                <a16:creationId xmlns:a16="http://schemas.microsoft.com/office/drawing/2014/main" id="{190E1AD0-9778-0E46-9D62-5405C895159F}"/>
              </a:ext>
            </a:extLst>
          </p:cNvPr>
          <p:cNvSpPr txBox="1"/>
          <p:nvPr/>
        </p:nvSpPr>
        <p:spPr>
          <a:xfrm>
            <a:off x="508000" y="4056438"/>
            <a:ext cx="7806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15 December 2021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79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/>
          <p:nvPr/>
        </p:nvSpPr>
        <p:spPr>
          <a:xfrm>
            <a:off x="179999" y="1958342"/>
            <a:ext cx="11799480" cy="36933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idx_btree ON bar(id);</a:t>
            </a:r>
            <a:endParaRPr dirty="0"/>
          </a:p>
        </p:txBody>
      </p:sp>
      <p:sp>
        <p:nvSpPr>
          <p:cNvPr id="141" name="Google Shape;141;p15"/>
          <p:cNvSpPr/>
          <p:nvPr/>
        </p:nvSpPr>
        <p:spPr>
          <a:xfrm>
            <a:off x="179999" y="2553835"/>
            <a:ext cx="11799480" cy="120032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SELECT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relfilenode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FROM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8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pg_class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WHERE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relname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LIKE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‘idx_btree’;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relfilenode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-------------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16425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2" name="Google Shape;142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Index</a:t>
            </a:r>
            <a:endParaRPr b="0" i="1" dirty="0"/>
          </a:p>
        </p:txBody>
      </p:sp>
      <p:sp>
        <p:nvSpPr>
          <p:cNvPr id="145" name="Google Shape;145;p15"/>
          <p:cNvSpPr txBox="1"/>
          <p:nvPr/>
        </p:nvSpPr>
        <p:spPr>
          <a:xfrm>
            <a:off x="4989762" y="2306733"/>
            <a:ext cx="2894131" cy="26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PostgreSQL’s Catalog for relations/index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46" name="Google Shape;146;p15"/>
          <p:cNvSpPr/>
          <p:nvPr/>
        </p:nvSpPr>
        <p:spPr>
          <a:xfrm>
            <a:off x="179999" y="4714318"/>
            <a:ext cx="11799480" cy="120032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The physical file on disk can be seen in the PostgreSQL $PGDATA directory.</a:t>
            </a:r>
            <a:b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800" b="0" i="0" u="none" strike="noStrike" cap="none" dirty="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$ ls -</a:t>
            </a:r>
            <a:r>
              <a:rPr lang="en-US" sz="18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lrt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$PGDATA/13680/16425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18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rw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-------1 vagrant vagrant 1073741824 Apr 29 13:05 $PGDATA/base/13680/16425</a:t>
            </a:r>
            <a:endParaRPr dirty="0"/>
          </a:p>
        </p:txBody>
      </p:sp>
      <p:sp>
        <p:nvSpPr>
          <p:cNvPr id="147" name="Google Shape;147;p15"/>
          <p:cNvSpPr txBox="1"/>
          <p:nvPr/>
        </p:nvSpPr>
        <p:spPr>
          <a:xfrm>
            <a:off x="179999" y="1085850"/>
            <a:ext cx="11880000" cy="646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PostgreSQL standard way to create a index</a:t>
            </a:r>
            <a:endParaRPr dirty="0"/>
          </a:p>
          <a:p>
            <a:pPr marL="32004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r>
              <a:rPr lang="en-US" sz="1800" b="0" i="1" u="sng" strike="noStrike" cap="none" dirty="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  <a:hlinkClick r:id="rId3"/>
              </a:rPr>
              <a:t>(https://www.postgresql.org/docs/current/sql-createindex.html</a:t>
            </a:r>
            <a:r>
              <a:rPr lang="en-US" sz="1800" b="0" i="1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)</a:t>
            </a:r>
            <a:endParaRPr dirty="0"/>
          </a:p>
        </p:txBody>
      </p:sp>
      <p:sp>
        <p:nvSpPr>
          <p:cNvPr id="148" name="Google Shape;148;p15"/>
          <p:cNvSpPr txBox="1"/>
          <p:nvPr/>
        </p:nvSpPr>
        <p:spPr>
          <a:xfrm>
            <a:off x="180000" y="3980325"/>
            <a:ext cx="11259905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PostgreSQL index has its own file on disk.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063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/>
          <p:nvPr/>
        </p:nvSpPr>
        <p:spPr>
          <a:xfrm>
            <a:off x="179999" y="1737898"/>
            <a:ext cx="11799480" cy="36933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idx_id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admin(</a:t>
            </a:r>
            <a:r>
              <a:rPr lang="en-US" sz="180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dirty="0"/>
          </a:p>
        </p:txBody>
      </p:sp>
      <p:sp>
        <p:nvSpPr>
          <p:cNvPr id="156" name="Google Shape;156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Creating Index</a:t>
            </a:r>
            <a:endParaRPr b="0" i="1" dirty="0"/>
          </a:p>
        </p:txBody>
      </p:sp>
      <p:sp>
        <p:nvSpPr>
          <p:cNvPr id="158" name="Google Shape;158;p16"/>
          <p:cNvSpPr txBox="1"/>
          <p:nvPr/>
        </p:nvSpPr>
        <p:spPr>
          <a:xfrm>
            <a:off x="4875616" y="1439900"/>
            <a:ext cx="2440767" cy="24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”admin” is a table and ”id” is column 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179999" y="2361599"/>
            <a:ext cx="11799480" cy="36000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GB" sz="2000" b="1" dirty="0">
                <a:solidFill>
                  <a:srgbClr val="0070C0"/>
                </a:solidFill>
                <a:latin typeface="Courier New"/>
                <a:cs typeface="Courier New"/>
              </a:rPr>
              <a:t>EXPLAIN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ourier New"/>
                <a:cs typeface="Courier New"/>
              </a:rPr>
              <a:t>ANALYZE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ourier New"/>
                <a:cs typeface="Courier New"/>
              </a:rPr>
              <a:t>SELECT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name </a:t>
            </a:r>
            <a:r>
              <a:rPr lang="en-GB" sz="2000" b="1" dirty="0">
                <a:solidFill>
                  <a:srgbClr val="0070C0"/>
                </a:solidFill>
                <a:latin typeface="Courier New"/>
                <a:cs typeface="Courier New"/>
              </a:rPr>
              <a:t>FROM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admin </a:t>
            </a:r>
            <a:r>
              <a:rPr lang="en-GB" sz="2000" b="1" dirty="0">
                <a:solidFill>
                  <a:srgbClr val="0070C0"/>
                </a:solidFill>
                <a:latin typeface="Courier New"/>
                <a:cs typeface="Courier New"/>
              </a:rPr>
              <a:t>WHERE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id = 1200;</a:t>
            </a:r>
          </a:p>
          <a:p>
            <a:pPr algn="ctr"/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QUERY PLAN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 Index Scan using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idx_id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on admin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 Index Cond: (id = 1200)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Planning Time: 0.288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Execution Time: </a:t>
            </a:r>
            <a:r>
              <a:rPr lang="en-GB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2.256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80000" y="763398"/>
            <a:ext cx="11879999" cy="685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indent="-342900"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373737"/>
                </a:solidFill>
                <a:latin typeface="Exo 2"/>
              </a:rPr>
              <a:t>Index based on single column of the table</a:t>
            </a:r>
            <a:endParaRPr sz="1800" dirty="0">
              <a:solidFill>
                <a:srgbClr val="373737"/>
              </a:solidFill>
              <a:latin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179718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/>
          <p:nvPr/>
        </p:nvSpPr>
        <p:spPr>
          <a:xfrm>
            <a:off x="180000" y="3721101"/>
            <a:ext cx="11757534" cy="231064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CREATE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INDEX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</a:rPr>
              <a:t>CONCURRENTLY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idx_btree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admin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USING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BTREE(id);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CREATE INDEX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Time: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23025.372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8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00:23.025)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  <p:sp>
        <p:nvSpPr>
          <p:cNvPr id="141" name="Google Shape;141;p15"/>
          <p:cNvSpPr/>
          <p:nvPr/>
        </p:nvSpPr>
        <p:spPr>
          <a:xfrm>
            <a:off x="180000" y="1494543"/>
            <a:ext cx="11757534" cy="164235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CREATE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INDEX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idx_btree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admin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USING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BTREE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(id);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CREATE INDEX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12303.172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(00:12.303)</a:t>
            </a:r>
          </a:p>
        </p:txBody>
      </p:sp>
      <p:sp>
        <p:nvSpPr>
          <p:cNvPr id="142" name="Google Shape;142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dirty="0"/>
              <a:t>Creating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dirty="0"/>
              <a:t>Index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dirty="0"/>
              <a:t>(CONCURRENTLY)</a:t>
            </a:r>
            <a:endParaRPr dirty="0"/>
          </a:p>
        </p:txBody>
      </p:sp>
      <p:sp>
        <p:nvSpPr>
          <p:cNvPr id="148" name="Google Shape;148;p15"/>
          <p:cNvSpPr txBox="1"/>
          <p:nvPr/>
        </p:nvSpPr>
        <p:spPr>
          <a:xfrm>
            <a:off x="179999" y="900000"/>
            <a:ext cx="1188000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indent="-342900"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373737"/>
                </a:solidFill>
                <a:latin typeface="Exo 2"/>
                <a:sym typeface="Exo 2"/>
              </a:rPr>
              <a:t>PostgreSQL locks the table when creating index</a:t>
            </a:r>
            <a:endParaRPr sz="1800" dirty="0">
              <a:solidFill>
                <a:srgbClr val="373737"/>
              </a:solidFill>
              <a:latin typeface="Exo 2"/>
            </a:endParaRPr>
          </a:p>
        </p:txBody>
      </p:sp>
      <p:sp>
        <p:nvSpPr>
          <p:cNvPr id="13" name="Google Shape;148;p15">
            <a:extLst>
              <a:ext uri="{FF2B5EF4-FFF2-40B4-BE49-F238E27FC236}">
                <a16:creationId xmlns:a16="http://schemas.microsoft.com/office/drawing/2014/main" id="{722A7F92-4BE3-774D-8AE5-AB84700EE5CE}"/>
              </a:ext>
            </a:extLst>
          </p:cNvPr>
          <p:cNvSpPr txBox="1"/>
          <p:nvPr/>
        </p:nvSpPr>
        <p:spPr>
          <a:xfrm>
            <a:off x="180000" y="3239184"/>
            <a:ext cx="11259905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>
              <a:buClr>
                <a:srgbClr val="373737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/>
              <a:t>CONCURRENTLY option creates the index without locking the table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596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 txBox="1"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Expression Index</a:t>
            </a:r>
            <a:endParaRPr b="0" dirty="0"/>
          </a:p>
        </p:txBody>
      </p:sp>
      <p:sp>
        <p:nvSpPr>
          <p:cNvPr id="170" name="Google Shape;170;p17"/>
          <p:cNvSpPr txBox="1"/>
          <p:nvPr/>
        </p:nvSpPr>
        <p:spPr>
          <a:xfrm>
            <a:off x="180000" y="2886718"/>
            <a:ext cx="5916000" cy="4428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2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2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idx_name</a:t>
            </a:r>
            <a:r>
              <a:rPr lang="en-US" sz="12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ON admin (name);</a:t>
            </a:r>
            <a:endParaRPr sz="1200" dirty="0"/>
          </a:p>
        </p:txBody>
      </p:sp>
      <p:sp>
        <p:nvSpPr>
          <p:cNvPr id="171" name="Google Shape;171;p17"/>
          <p:cNvSpPr txBox="1"/>
          <p:nvPr/>
        </p:nvSpPr>
        <p:spPr>
          <a:xfrm>
            <a:off x="180000" y="900000"/>
            <a:ext cx="5916000" cy="184152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EXPLAIN ANALYZE SELECT * FROM admin WHERE name LIKE 'David';</a:t>
            </a:r>
          </a:p>
          <a:p>
            <a:pPr algn="ctr"/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QUERY PLAN     </a:t>
            </a: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 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Scan on admin</a:t>
            </a: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  Filter: (name ~~ 'David'::text)</a:t>
            </a: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  Rows Removed by Filter: 99999812</a:t>
            </a: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Planning Time: 0.068 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Execution Time: 24721.398 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(5 rows)</a:t>
            </a:r>
          </a:p>
        </p:txBody>
      </p:sp>
      <p:sp>
        <p:nvSpPr>
          <p:cNvPr id="172" name="Google Shape;172;p17"/>
          <p:cNvSpPr txBox="1"/>
          <p:nvPr/>
        </p:nvSpPr>
        <p:spPr>
          <a:xfrm>
            <a:off x="180000" y="3474708"/>
            <a:ext cx="5916000" cy="254120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EXPLAIN ANALYZE SELECT * from admin where lower(name) like '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david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pPr algn="ctr"/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QUERY PLAN</a:t>
            </a: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  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Scan on admin  (cost=0.00..2136939.24 rows=499999 width=22) (actual time=11520.379..71892.757 rows=1 loops=1)</a:t>
            </a: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  Filter: (lower(name) ~~ '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david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'::text)</a:t>
            </a: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  Rows Removed by Filter: 99999812</a:t>
            </a: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Planning Time: 0.255 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Execution Time: 71892.784 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(5 rows)</a:t>
            </a:r>
          </a:p>
          <a:p>
            <a:br>
              <a:rPr lang="en-GB" sz="1200" dirty="0"/>
            </a:br>
            <a:endParaRPr lang="en-GB" sz="1200" dirty="0"/>
          </a:p>
        </p:txBody>
      </p:sp>
      <p:sp>
        <p:nvSpPr>
          <p:cNvPr id="6" name="Google Shape;172;p17">
            <a:extLst>
              <a:ext uri="{FF2B5EF4-FFF2-40B4-BE49-F238E27FC236}">
                <a16:creationId xmlns:a16="http://schemas.microsoft.com/office/drawing/2014/main" id="{738E1092-688B-7F4B-A4D6-F9F4EEFEFAD1}"/>
              </a:ext>
            </a:extLst>
          </p:cNvPr>
          <p:cNvSpPr txBox="1"/>
          <p:nvPr/>
        </p:nvSpPr>
        <p:spPr>
          <a:xfrm>
            <a:off x="6216242" y="3474708"/>
            <a:ext cx="5795758" cy="254120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GB" sz="1000">
                <a:latin typeface="Courier New" panose="02070309020205020404" pitchFamily="49" charset="0"/>
                <a:cs typeface="Courier New" panose="02070309020205020404" pitchFamily="49" charset="0"/>
              </a:rPr>
              <a:t>analyze select * from 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admin where lower(name) like '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david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pPr algn="ctr"/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QUERY PLAN</a:t>
            </a: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  Index Scan using 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idx_name_exp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on admin  (cost=0.57..1443858.54 rows=499999 width=22) (actual time=1.125..1.129 rows=1 loops=1)</a:t>
            </a: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  Index Cond: (lower(name) = '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david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'::text)</a:t>
            </a: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  Filter: (lower(name) ~~ '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david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'::text)</a:t>
            </a: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Planning Time: 0.087 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Execution Time: 1.157 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(5 rows)</a:t>
            </a:r>
          </a:p>
        </p:txBody>
      </p:sp>
      <p:sp>
        <p:nvSpPr>
          <p:cNvPr id="7" name="Google Shape;170;p17">
            <a:extLst>
              <a:ext uri="{FF2B5EF4-FFF2-40B4-BE49-F238E27FC236}">
                <a16:creationId xmlns:a16="http://schemas.microsoft.com/office/drawing/2014/main" id="{95716D29-478C-9540-948F-A5DA4280EC88}"/>
              </a:ext>
            </a:extLst>
          </p:cNvPr>
          <p:cNvSpPr txBox="1"/>
          <p:nvPr/>
        </p:nvSpPr>
        <p:spPr>
          <a:xfrm>
            <a:off x="6216242" y="2879234"/>
            <a:ext cx="5795758" cy="4428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idx_name_exp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ON admin (lower(name));</a:t>
            </a:r>
            <a:endParaRPr sz="1000" dirty="0"/>
          </a:p>
        </p:txBody>
      </p:sp>
      <p:sp>
        <p:nvSpPr>
          <p:cNvPr id="8" name="Google Shape;171;p17">
            <a:extLst>
              <a:ext uri="{FF2B5EF4-FFF2-40B4-BE49-F238E27FC236}">
                <a16:creationId xmlns:a16="http://schemas.microsoft.com/office/drawing/2014/main" id="{0F500E81-A295-1F4A-A81B-AFCB039E046A}"/>
              </a:ext>
            </a:extLst>
          </p:cNvPr>
          <p:cNvSpPr txBox="1"/>
          <p:nvPr/>
        </p:nvSpPr>
        <p:spPr>
          <a:xfrm>
            <a:off x="6198532" y="885032"/>
            <a:ext cx="5795758" cy="184152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EXPLAIN ANALYZE SELECT * FROM admin WHERE lower(name) LIKE '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david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pPr algn="ctr"/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QUERY PLAN</a:t>
            </a: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 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Scan on admin  (cost=0.00..2136939.24 rows=499999 width=22) (actual time=11620.122..80421.685 rows=1 loops=1)</a:t>
            </a: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  Filter: (lower(name) ~~ '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david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'::text)</a:t>
            </a: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  Rows Removed by Filter: 99999812</a:t>
            </a: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Planning Time: 0.118 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Execution Time: 80422.699 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(5 rows)</a:t>
            </a:r>
          </a:p>
        </p:txBody>
      </p:sp>
    </p:spTree>
    <p:extLst>
      <p:ext uri="{BB962C8B-B14F-4D97-AF65-F5344CB8AC3E}">
        <p14:creationId xmlns:p14="http://schemas.microsoft.com/office/powerpoint/2010/main" val="245306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/>
              <a:t>Expression Index 2/2</a:t>
            </a:r>
            <a:endParaRPr b="0"/>
          </a:p>
        </p:txBody>
      </p:sp>
      <p:sp>
        <p:nvSpPr>
          <p:cNvPr id="179" name="Google Shape;179;p18"/>
          <p:cNvSpPr txBox="1">
            <a:spLocks noGrp="1"/>
          </p:cNvSpPr>
          <p:nvPr>
            <p:ph type="body" idx="4294967295"/>
          </p:nvPr>
        </p:nvSpPr>
        <p:spPr>
          <a:xfrm>
            <a:off x="180000" y="3684796"/>
            <a:ext cx="11799887" cy="2541587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6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6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bar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(dt + (INTERVAL '2 days'))</a:t>
            </a: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  &lt; now();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                                     QUERY PLAN                                      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-------------------------------------------------------------------------------------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lang="en-US" sz="16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Bitmap Heap Scan </a:t>
            </a:r>
            <a:r>
              <a:rPr lang="en-US" sz="1600" b="0" dirty="0">
                <a:latin typeface="Courier New"/>
                <a:ea typeface="Courier New"/>
                <a:cs typeface="Courier New"/>
                <a:sym typeface="Courier New"/>
              </a:rPr>
              <a:t>on bar  (cost=62449.77..184477.10 rows=3333333 width=40)</a:t>
            </a:r>
            <a:endParaRPr b="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dirty="0">
                <a:latin typeface="Courier New"/>
                <a:ea typeface="Courier New"/>
                <a:cs typeface="Courier New"/>
                <a:sym typeface="Courier New"/>
              </a:rPr>
              <a:t>   Recheck Cond: ((dt + '2 days'::interval) &lt; now())</a:t>
            </a:r>
            <a:endParaRPr b="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dirty="0">
                <a:latin typeface="Courier New"/>
                <a:ea typeface="Courier New"/>
                <a:cs typeface="Courier New"/>
                <a:sym typeface="Courier New"/>
              </a:rPr>
              <a:t>   -&gt;  Bitmap Index Scan on </a:t>
            </a:r>
            <a:r>
              <a:rPr lang="en-US" sz="1600" b="0" dirty="0" err="1">
                <a:latin typeface="Courier New"/>
                <a:ea typeface="Courier New"/>
                <a:cs typeface="Courier New"/>
                <a:sym typeface="Courier New"/>
              </a:rPr>
              <a:t>idx_math_exp</a:t>
            </a:r>
            <a:r>
              <a:rPr lang="en-US" sz="1600" b="0" dirty="0">
                <a:latin typeface="Courier New"/>
                <a:ea typeface="Courier New"/>
                <a:cs typeface="Courier New"/>
                <a:sym typeface="Courier New"/>
              </a:rPr>
              <a:t>  (cost=0.00..61616.43 rows=3333333 width=0)</a:t>
            </a:r>
            <a:endParaRPr b="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dirty="0">
                <a:latin typeface="Courier New"/>
                <a:ea typeface="Courier New"/>
                <a:cs typeface="Courier New"/>
                <a:sym typeface="Courier New"/>
              </a:rPr>
              <a:t>         Index Cond: ((dt + '2 days'::interval) &lt; now())</a:t>
            </a:r>
            <a:endParaRPr b="0" dirty="0"/>
          </a:p>
        </p:txBody>
      </p:sp>
      <p:sp>
        <p:nvSpPr>
          <p:cNvPr id="180" name="Google Shape;180;p18"/>
          <p:cNvSpPr txBox="1"/>
          <p:nvPr/>
        </p:nvSpPr>
        <p:spPr>
          <a:xfrm>
            <a:off x="180000" y="2882618"/>
            <a:ext cx="11799479" cy="44217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idx_math_exp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((dt + (INTERVAL '2 days'))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dirty="0"/>
          </a:p>
        </p:txBody>
      </p:sp>
      <p:sp>
        <p:nvSpPr>
          <p:cNvPr id="181" name="Google Shape;181;p18"/>
          <p:cNvSpPr txBox="1"/>
          <p:nvPr/>
        </p:nvSpPr>
        <p:spPr>
          <a:xfrm>
            <a:off x="196260" y="843645"/>
            <a:ext cx="11799479" cy="184140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bar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(dt + (INTERVAL '2 days'))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&lt; now();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                        QUERY PLAN                           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Seq Scan on bar  (cost=0.00..238694.00 rows=3333333 width=40)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Filter: ((dt + '2 days'::interval) &lt; now())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159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Partial Index</a:t>
            </a:r>
            <a:endParaRPr b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CCA73A-AA1A-1147-9C50-1D1873390D82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75965" y="757238"/>
            <a:ext cx="5902325" cy="5419725"/>
          </a:xfrm>
          <a:ln>
            <a:solidFill>
              <a:schemeClr val="tx1"/>
            </a:solidFill>
            <a:prstDash val="sysDot"/>
          </a:ln>
        </p:spPr>
        <p:txBody>
          <a:bodyPr>
            <a:normAutofit fontScale="92500" lnSpcReduction="10000"/>
          </a:bodyPr>
          <a:lstStyle/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b="1" dirty="0">
                <a:solidFill>
                  <a:srgbClr val="373737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rPr>
              <a:t>Index</a:t>
            </a: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endParaRPr lang="en-US" sz="1200" b="1" dirty="0">
              <a:solidFill>
                <a:srgbClr val="0070C0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CREATE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INDEX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200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idx_full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ON bar(id);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EXPLAIN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SELECT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* 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FROM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bar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     WHERE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id  &lt; 1000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     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AND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name 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LIKE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'text1000’;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ctr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QUERY PLAN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--------------------------------------------------------------------------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Bitmap Heap Scan on bar  (cost=61568.60..</a:t>
            </a:r>
            <a:r>
              <a:rPr lang="en-US" sz="1200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175262.59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rows=16667 width=40)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Recheck Cond: (id &lt; 1000)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Filter: ((name)::text ~~ 'text1000'::text)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-&gt;  Bitmap Index Scan on </a:t>
            </a:r>
            <a:r>
              <a:rPr lang="en-US" sz="1200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idx_full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 (cost=0.00..61564.43 rows=3333333 width=0)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      Index Cond: (id &lt; 1000)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endParaRPr lang="en-US" sz="1200" dirty="0">
              <a:solidFill>
                <a:srgbClr val="373737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ts val="1000"/>
              <a:buNone/>
            </a:pP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SELECT</a:t>
            </a:r>
            <a:r>
              <a:rPr lang="en-US" sz="12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200" b="1" dirty="0" err="1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pg_size_pretty</a:t>
            </a:r>
            <a:r>
              <a:rPr lang="en-US" sz="12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</a:t>
            </a:r>
            <a:r>
              <a:rPr lang="en-US" sz="1200" b="1" dirty="0" err="1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pg_total_relation_size</a:t>
            </a:r>
            <a:r>
              <a:rPr lang="en-US" sz="12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('</a:t>
            </a:r>
            <a:r>
              <a:rPr lang="en-US" sz="1200" b="1" dirty="0" err="1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idx_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ourier New"/>
              </a:rPr>
              <a:t>full</a:t>
            </a:r>
            <a:r>
              <a:rPr lang="en-US" sz="12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'));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ts val="1000"/>
              <a:buNone/>
            </a:pPr>
            <a:r>
              <a:rPr lang="en-US" sz="12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</a:t>
            </a:r>
            <a:r>
              <a:rPr lang="en-US" sz="1200" b="1" dirty="0" err="1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pg_size_pretty</a:t>
            </a:r>
            <a:r>
              <a:rPr lang="en-US" sz="12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ts val="1000"/>
              <a:buNone/>
            </a:pPr>
            <a:r>
              <a:rPr lang="en-US" sz="12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----------------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FF0000"/>
              </a:buClr>
              <a:buSzPts val="1000"/>
              <a:buNone/>
            </a:pP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214 MB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ts val="1000"/>
              <a:buNone/>
            </a:pPr>
            <a:r>
              <a:rPr lang="en-US" sz="12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(1 row)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PK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A52AE-8E0A-EC4A-AE64-325FA5DD0CCA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518275" y="757238"/>
            <a:ext cx="5673725" cy="5419725"/>
          </a:xfrm>
          <a:ln>
            <a:solidFill>
              <a:schemeClr val="tx1"/>
            </a:solidFill>
            <a:prstDash val="sysDot"/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Partial Index</a:t>
            </a:r>
          </a:p>
          <a:p>
            <a:pPr marL="0" indent="0">
              <a:buNone/>
            </a:pPr>
            <a:endParaRPr lang="en-US" b="1" dirty="0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idx_part</a:t>
            </a: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ON bar(id) where id &lt; 1000;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bar 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  &lt; 1000 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name </a:t>
            </a: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LIKE</a:t>
            </a: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'text1000’;</a:t>
            </a:r>
            <a:endParaRPr lang="en-US" dirty="0"/>
          </a:p>
          <a:p>
            <a:pPr marL="0" lvl="0" indent="0" algn="ctr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QUERY PLAN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Bitmap Heap Scan on bar  (cost=199.44..113893.44 rows=16667 width=40)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Recheck Cond: (id &lt; 1000)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Filter: ((name)::text ~~ 'text1000'::text)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-&gt;  Bitmap Index Scan on </a:t>
            </a:r>
            <a:r>
              <a:rPr lang="en-US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idx_part</a:t>
            </a: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(cost=0.00..195.28 rows=3333333 width=0)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Index Cond: (id &lt; 1000)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endParaRPr lang="en-US" dirty="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ts val="1000"/>
              <a:buNone/>
            </a:pP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pg_size_pretty</a:t>
            </a:r>
            <a:r>
              <a:rPr lang="en-US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pg_total_relation_size</a:t>
            </a:r>
            <a:r>
              <a:rPr lang="en-US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('</a:t>
            </a:r>
            <a:r>
              <a:rPr lang="en-US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idx_part</a:t>
            </a:r>
            <a:r>
              <a:rPr lang="en-US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'));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ts val="1000"/>
              <a:buNone/>
            </a:pPr>
            <a:r>
              <a:rPr lang="en-US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lang="en-US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pg_size_pretty</a:t>
            </a:r>
            <a:r>
              <a:rPr lang="en-US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ts val="1000"/>
              <a:buNone/>
            </a:pPr>
            <a:r>
              <a:rPr lang="en-US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FF0000"/>
              </a:buClr>
              <a:buSzPts val="1000"/>
              <a:buNone/>
            </a:pPr>
            <a:r>
              <a:rPr lang="en-US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 240 kB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ts val="1000"/>
              <a:buNone/>
            </a:pPr>
            <a:r>
              <a:rPr lang="en-US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(1 row)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PK" dirty="0"/>
          </a:p>
        </p:txBody>
      </p:sp>
      <p:sp>
        <p:nvSpPr>
          <p:cNvPr id="191" name="Google Shape;191;p19"/>
          <p:cNvSpPr/>
          <p:nvPr/>
        </p:nvSpPr>
        <p:spPr>
          <a:xfrm>
            <a:off x="268755" y="5500878"/>
            <a:ext cx="686928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2" name="Google Shape;192;p19"/>
          <p:cNvSpPr/>
          <p:nvPr/>
        </p:nvSpPr>
        <p:spPr>
          <a:xfrm>
            <a:off x="6644012" y="5399095"/>
            <a:ext cx="650242" cy="259503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3" name="Google Shape;193;p19"/>
          <p:cNvSpPr txBox="1"/>
          <p:nvPr/>
        </p:nvSpPr>
        <p:spPr>
          <a:xfrm>
            <a:off x="1069528" y="5528847"/>
            <a:ext cx="2248575" cy="27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Look at the size of the index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94" name="Google Shape;194;p19"/>
          <p:cNvSpPr txBox="1"/>
          <p:nvPr/>
        </p:nvSpPr>
        <p:spPr>
          <a:xfrm>
            <a:off x="7402875" y="5298046"/>
            <a:ext cx="2248575" cy="46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Why create full index if we don’t need that.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97" name="Google Shape;197;p19"/>
          <p:cNvSpPr/>
          <p:nvPr/>
        </p:nvSpPr>
        <p:spPr>
          <a:xfrm>
            <a:off x="10142175" y="1068904"/>
            <a:ext cx="991728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8" name="Google Shape;198;p19"/>
          <p:cNvSpPr txBox="1"/>
          <p:nvPr/>
        </p:nvSpPr>
        <p:spPr>
          <a:xfrm>
            <a:off x="8947800" y="1648096"/>
            <a:ext cx="1884098" cy="276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Index where id &lt; 1000 only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5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0FB24-6C9D-154D-97AC-9EEB7A5D2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Index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1FFDB-F3D2-F249-8E98-499D94010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007307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B-Tree Index</a:t>
            </a:r>
            <a:endParaRPr b="0" dirty="0"/>
          </a:p>
        </p:txBody>
      </p:sp>
      <p:sp>
        <p:nvSpPr>
          <p:cNvPr id="214" name="Google Shape;214;p21"/>
          <p:cNvSpPr txBox="1"/>
          <p:nvPr/>
        </p:nvSpPr>
        <p:spPr>
          <a:xfrm>
            <a:off x="172104" y="2490910"/>
            <a:ext cx="11880000" cy="442170"/>
          </a:xfrm>
          <a:prstGeom prst="rect">
            <a:avLst/>
          </a:prstGeom>
          <a:noFill/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CREATE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idx</a:t>
            </a:r>
            <a:r>
              <a:rPr lang="en-US" sz="1600" b="1" i="1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btree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admin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USING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BTREE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600" b="1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dirty="0"/>
          </a:p>
        </p:txBody>
      </p:sp>
      <p:sp>
        <p:nvSpPr>
          <p:cNvPr id="215" name="Google Shape;215;p21"/>
          <p:cNvSpPr txBox="1"/>
          <p:nvPr/>
        </p:nvSpPr>
        <p:spPr>
          <a:xfrm>
            <a:off x="180000" y="792937"/>
            <a:ext cx="11880000" cy="1597349"/>
          </a:xfrm>
          <a:prstGeom prst="rect">
            <a:avLst/>
          </a:prstGeom>
          <a:noFill/>
          <a:ln>
            <a:solidFill>
              <a:srgbClr val="0070C0"/>
            </a:solidFill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What is a B-Tree index?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Supported Operators</a:t>
            </a:r>
            <a:endParaRPr dirty="0"/>
          </a:p>
          <a:p>
            <a:pPr marL="678941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Less than                    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endParaRPr dirty="0"/>
          </a:p>
          <a:p>
            <a:pPr marL="678941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Less than equal to      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&lt;=</a:t>
            </a:r>
            <a:endParaRPr dirty="0"/>
          </a:p>
          <a:p>
            <a:pPr marL="678941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Equal                          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dirty="0"/>
          </a:p>
          <a:p>
            <a:pPr marL="678941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Greater than equal to 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&gt;=</a:t>
            </a:r>
            <a:endParaRPr dirty="0"/>
          </a:p>
          <a:p>
            <a:pPr marL="678941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Greater than               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dirty="0"/>
          </a:p>
        </p:txBody>
      </p:sp>
      <p:sp>
        <p:nvSpPr>
          <p:cNvPr id="216" name="Google Shape;216;p21"/>
          <p:cNvSpPr txBox="1"/>
          <p:nvPr/>
        </p:nvSpPr>
        <p:spPr>
          <a:xfrm>
            <a:off x="4686900" y="823600"/>
            <a:ext cx="7325100" cy="1491821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r>
              <a:rPr lang="en-US" sz="1800" b="0" i="0" u="none" strike="noStrike" cap="none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Wikipedia: (</a:t>
            </a:r>
            <a:r>
              <a:rPr lang="en-US" sz="1800" b="0" i="0" u="sng" strike="noStrike" cap="none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  <a:hlinkClick r:id="rId3"/>
              </a:rPr>
              <a:t>https://en.wikipedia.org/wiki/Self-balancing_binary_search_tree</a:t>
            </a:r>
            <a:r>
              <a:rPr lang="en-US" sz="1800" b="0" i="0" u="none" strike="noStrike" cap="none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Exo 2"/>
              <a:buNone/>
            </a:pPr>
            <a:r>
              <a:rPr lang="en-US" sz="1600" b="0" i="1" u="none" strike="noStrike" cap="none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In computer science, a self-balancing (or height-balanced) binary search tree is any node-based binary search tree that automatically keeps its height small in the face of arbitrary item insertions and deletions.</a:t>
            </a:r>
            <a:endParaRPr/>
          </a:p>
        </p:txBody>
      </p:sp>
      <p:sp>
        <p:nvSpPr>
          <p:cNvPr id="217" name="Google Shape;217;p21"/>
          <p:cNvSpPr txBox="1"/>
          <p:nvPr/>
        </p:nvSpPr>
        <p:spPr>
          <a:xfrm>
            <a:off x="172100" y="3064400"/>
            <a:ext cx="11880000" cy="2970000"/>
          </a:xfrm>
          <a:prstGeom prst="rect">
            <a:avLst/>
          </a:prstGeom>
          <a:noFill/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postgres=#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EXPLAIN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ANALYZE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*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admin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name = 'text%';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                                                   QUERY PLAN                                                   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----------------------------------------------------------------------------------------------------------------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 Index Scan using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idx_btree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on admin  (cost=0.43..8.45 rows=1 width=19) (actual time=0.015..0.015 rows=0 loops=1)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   Index Cond: ((name)::text = 'text%'::text)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 Planning Time: 0.105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ms</a:t>
            </a:r>
            <a:endParaRPr sz="1600" b="0" i="0" u="none" strike="noStrike" cap="none" dirty="0">
              <a:solidFill>
                <a:srgbClr val="37373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 Execution Time: 0.031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ms</a:t>
            </a:r>
            <a:endParaRPr sz="1600" b="0" i="0" u="none" strike="noStrike" cap="none" dirty="0">
              <a:solidFill>
                <a:srgbClr val="37373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(4 rows)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564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b="0" dirty="0"/>
              <a:t>B-Tree Index</a:t>
            </a:r>
          </a:p>
        </p:txBody>
      </p:sp>
      <p:sp>
        <p:nvSpPr>
          <p:cNvPr id="68" name="Google Shape;141;p15">
            <a:extLst>
              <a:ext uri="{FF2B5EF4-FFF2-40B4-BE49-F238E27FC236}">
                <a16:creationId xmlns:a16="http://schemas.microsoft.com/office/drawing/2014/main" id="{10E7FDB3-E64C-5042-B425-38EBA0506986}"/>
              </a:ext>
            </a:extLst>
          </p:cNvPr>
          <p:cNvSpPr/>
          <p:nvPr/>
        </p:nvSpPr>
        <p:spPr>
          <a:xfrm>
            <a:off x="193848" y="805543"/>
            <a:ext cx="8024865" cy="244928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 *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admin WHERE id = 16;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id   | name 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-----+------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 16  | David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(1 rows)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935083-E255-0E41-B113-A3B1144309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0244" y="3434532"/>
            <a:ext cx="10405980" cy="27484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0A8046-E4A1-134E-9E97-3B26F1E240C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712345" y="806025"/>
            <a:ext cx="3217261" cy="247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28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8"/>
          <p:cNvSpPr txBox="1"/>
          <p:nvPr/>
        </p:nvSpPr>
        <p:spPr>
          <a:xfrm>
            <a:off x="180000" y="900000"/>
            <a:ext cx="11839895" cy="44217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CREATE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INDEX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ON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admin (id);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3" name="Google Shape;283;p28"/>
          <p:cNvSpPr txBox="1"/>
          <p:nvPr/>
        </p:nvSpPr>
        <p:spPr>
          <a:xfrm>
            <a:off x="176051" y="3649704"/>
            <a:ext cx="11839895" cy="2412966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EXPLAIN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SELECT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FROM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admin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&gt; 100000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AND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&lt;100010;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</a:t>
            </a:r>
            <a:r>
              <a:rPr lang="en-US" sz="16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QUERY PLAN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Index Only Scan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using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</a:t>
            </a:r>
            <a:r>
              <a:rPr lang="en-US" sz="16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on </a:t>
            </a:r>
            <a:r>
              <a:rPr lang="en-US" sz="16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admin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 (cost=0.56..99.20 rows=25 width=15)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Index Cond: ((id &gt; 100000) AND (id &lt; 100010))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(2 rows)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b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</a:br>
            <a:endParaRPr sz="1600" b="0" i="0" u="none" strike="noStrike" cap="none" dirty="0">
              <a:solidFill>
                <a:srgbClr val="373737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284" name="Google Shape;284;p28"/>
          <p:cNvSpPr txBox="1"/>
          <p:nvPr/>
        </p:nvSpPr>
        <p:spPr>
          <a:xfrm>
            <a:off x="176051" y="1566453"/>
            <a:ext cx="11839895" cy="1841528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EXPLAIN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SELECT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name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</a:t>
            </a:r>
            <a:r>
              <a:rPr lang="en-US" sz="16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dt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FROM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admin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&gt; 100000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AND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&lt;100010;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QUERY PLAN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Index Scan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using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on admin  (cost=0.56..99.20 rows=25 width=19)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Index Cond: ((id &gt; 100000) AND (id &lt; 100010))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(2 rows)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0E3919-2244-6C40-AA92-BCC2DD286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Only Scans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88937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Who am I?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9F6BA41-3034-1A43-9604-3B1326E27D5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0" r="14670"/>
          <a:stretch>
            <a:fillRect/>
          </a:stretch>
        </p:blipFill>
        <p:spPr>
          <a:xfrm>
            <a:off x="899458" y="1522582"/>
            <a:ext cx="2770188" cy="4508500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9FC67E5-1455-4C4E-835A-1DCC5075AD13}"/>
              </a:ext>
            </a:extLst>
          </p:cNvPr>
          <p:cNvGrpSpPr/>
          <p:nvPr/>
        </p:nvGrpSpPr>
        <p:grpSpPr>
          <a:xfrm>
            <a:off x="8340167" y="1522582"/>
            <a:ext cx="3364154" cy="601745"/>
            <a:chOff x="827584" y="4922584"/>
            <a:chExt cx="1830680" cy="60174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0C29F5-88C4-4A1A-81FC-B9BF2F29E1CA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70C0"/>
                  </a:solidFill>
                  <a:latin typeface="+mj-lt"/>
                  <a:cs typeface="Arial" pitchFamily="34" charset="0"/>
                </a:rPr>
                <a:t>Software Career</a:t>
              </a:r>
              <a:endParaRPr lang="ko-KR" altLang="en-US" sz="1400" b="1" dirty="0">
                <a:solidFill>
                  <a:srgbClr val="0070C0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9E5934-21A8-461F-883E-BF7341C5D1A0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335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Clr>
                  <a:srgbClr val="373737"/>
                </a:buClr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Software industries since 1998.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DC1BBCD-3C3B-44FD-8213-156042CB37CD}"/>
              </a:ext>
            </a:extLst>
          </p:cNvPr>
          <p:cNvGrpSpPr/>
          <p:nvPr/>
        </p:nvGrpSpPr>
        <p:grpSpPr>
          <a:xfrm>
            <a:off x="8340167" y="2269679"/>
            <a:ext cx="3364154" cy="3371734"/>
            <a:chOff x="827584" y="4922584"/>
            <a:chExt cx="1830680" cy="337173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192BDD-253D-4055-B9F5-D8A510D7A138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70C0"/>
                  </a:solidFill>
                  <a:latin typeface="+mj-lt"/>
                  <a:cs typeface="Arial" pitchFamily="34" charset="0"/>
                </a:rPr>
                <a:t>PostgreSQL Career</a:t>
              </a:r>
              <a:endParaRPr lang="ko-KR" altLang="en-US" sz="1400" b="1" dirty="0">
                <a:solidFill>
                  <a:srgbClr val="0070C0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BDC5BA-D6AF-4C10-A9F5-886FD1AA93E3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3105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Clr>
                  <a:srgbClr val="373737"/>
                </a:buClr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Working on PostgreSQL Since 2006.</a:t>
              </a:r>
            </a:p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Clr>
                  <a:srgbClr val="373737"/>
                </a:buClr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EnterpriseDB (Associate Software Architect core Database Engine) 2006-2009</a:t>
              </a:r>
            </a:p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EnterpriseDB (Software Architect core Database Engine) 2011 - 2016</a:t>
              </a:r>
            </a:p>
            <a:p>
              <a:pPr marL="285750" indent="-285750">
                <a:lnSpc>
                  <a:spcPct val="150000"/>
                </a:lnSpc>
                <a:spcBef>
                  <a:spcPts val="0"/>
                </a:spcBef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EnterpriseDB (Senior Software Architect core Database Engine) 2016 – 2018</a:t>
              </a:r>
            </a:p>
            <a:p>
              <a:pPr marL="285750" indent="-285750">
                <a:lnSpc>
                  <a:spcPct val="150000"/>
                </a:lnSpc>
                <a:spcBef>
                  <a:spcPts val="0"/>
                </a:spcBef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Percona (Senior Software Architect core Database Engine) 2018 – Present</a:t>
              </a:r>
            </a:p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Clr>
                  <a:srgbClr val="373737"/>
                </a:buClr>
                <a:buSzPts val="2000"/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17512483-5E7A-41ED-B2C5-768E79BE80DD}"/>
              </a:ext>
            </a:extLst>
          </p:cNvPr>
          <p:cNvSpPr/>
          <p:nvPr/>
        </p:nvSpPr>
        <p:spPr>
          <a:xfrm>
            <a:off x="905523" y="4413744"/>
            <a:ext cx="2769493" cy="1616927"/>
          </a:xfrm>
          <a:prstGeom prst="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989A0BB-E81A-4C0F-9712-D12C56A8BE6D}"/>
              </a:ext>
            </a:extLst>
          </p:cNvPr>
          <p:cNvSpPr txBox="1">
            <a:spLocks/>
          </p:cNvSpPr>
          <p:nvPr/>
        </p:nvSpPr>
        <p:spPr>
          <a:xfrm>
            <a:off x="1034596" y="4547992"/>
            <a:ext cx="2499912" cy="402077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dirty="0">
                <a:solidFill>
                  <a:srgbClr val="0070C0"/>
                </a:solidFill>
                <a:latin typeface="+mj-lt"/>
              </a:rPr>
              <a:t>IBRAR AHMED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029AF10C-8AB1-4293-9819-F566471FCC27}"/>
              </a:ext>
            </a:extLst>
          </p:cNvPr>
          <p:cNvSpPr txBox="1">
            <a:spLocks/>
          </p:cNvSpPr>
          <p:nvPr/>
        </p:nvSpPr>
        <p:spPr>
          <a:xfrm>
            <a:off x="1034596" y="4943920"/>
            <a:ext cx="2499912" cy="280794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solidFill>
                  <a:schemeClr val="tx1"/>
                </a:solidFill>
                <a:latin typeface="+mj-lt"/>
              </a:rPr>
              <a:t>Senior Software Architect</a:t>
            </a:r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7D6167-04AD-4380-8845-26E40C78215C}"/>
              </a:ext>
            </a:extLst>
          </p:cNvPr>
          <p:cNvSpPr txBox="1"/>
          <p:nvPr/>
        </p:nvSpPr>
        <p:spPr>
          <a:xfrm>
            <a:off x="1740876" y="5475496"/>
            <a:ext cx="1869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/>
                </a:solidFill>
                <a:latin typeface="+mj-lt"/>
              </a:rPr>
              <a:t>Percona LLC</a:t>
            </a:r>
            <a:endParaRPr lang="ko-KR" altLang="en-US" sz="1200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3" name="Rounded Rectangle 8">
            <a:extLst>
              <a:ext uri="{FF2B5EF4-FFF2-40B4-BE49-F238E27FC236}">
                <a16:creationId xmlns:a16="http://schemas.microsoft.com/office/drawing/2014/main" id="{59890463-B869-E645-9066-8D05B4322A1F}"/>
              </a:ext>
            </a:extLst>
          </p:cNvPr>
          <p:cNvSpPr/>
          <p:nvPr/>
        </p:nvSpPr>
        <p:spPr>
          <a:xfrm>
            <a:off x="4221742" y="5552835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5" name="Rounded Rectangle 2">
            <a:extLst>
              <a:ext uri="{FF2B5EF4-FFF2-40B4-BE49-F238E27FC236}">
                <a16:creationId xmlns:a16="http://schemas.microsoft.com/office/drawing/2014/main" id="{6089FCE7-8884-9741-80B8-4AC63C71AB34}"/>
              </a:ext>
            </a:extLst>
          </p:cNvPr>
          <p:cNvSpPr/>
          <p:nvPr/>
        </p:nvSpPr>
        <p:spPr>
          <a:xfrm>
            <a:off x="4221743" y="365873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6" name="Rounded Rectangle 3">
            <a:extLst>
              <a:ext uri="{FF2B5EF4-FFF2-40B4-BE49-F238E27FC236}">
                <a16:creationId xmlns:a16="http://schemas.microsoft.com/office/drawing/2014/main" id="{2B6A6525-EA87-A045-B029-29A5211C880F}"/>
              </a:ext>
            </a:extLst>
          </p:cNvPr>
          <p:cNvSpPr>
            <a:spLocks noChangeAspect="1"/>
          </p:cNvSpPr>
          <p:nvPr/>
        </p:nvSpPr>
        <p:spPr>
          <a:xfrm>
            <a:off x="4221742" y="4662045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C19195-5A50-8043-89B9-2D54F12526D9}"/>
              </a:ext>
            </a:extLst>
          </p:cNvPr>
          <p:cNvSpPr txBox="1"/>
          <p:nvPr/>
        </p:nvSpPr>
        <p:spPr>
          <a:xfrm>
            <a:off x="4741007" y="3937608"/>
            <a:ext cx="3364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  <a:latin typeface="+mj-lt"/>
              </a:rPr>
              <a:t>@</a:t>
            </a:r>
            <a:r>
              <a:rPr lang="en-GB" sz="1200" dirty="0" err="1">
                <a:solidFill>
                  <a:schemeClr val="tx1"/>
                </a:solidFill>
                <a:latin typeface="+mj-lt"/>
              </a:rPr>
              <a:t>ibrar_ahmad</a:t>
            </a:r>
            <a:endParaRPr lang="ko-KR" altLang="en-US" sz="12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C14F3A-4DF8-A841-A56A-40C284A8A70C}"/>
              </a:ext>
            </a:extLst>
          </p:cNvPr>
          <p:cNvSpPr txBox="1"/>
          <p:nvPr/>
        </p:nvSpPr>
        <p:spPr>
          <a:xfrm>
            <a:off x="4741007" y="4872239"/>
            <a:ext cx="3364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https://</a:t>
            </a:r>
            <a:r>
              <a:rPr lang="en-US" altLang="ko-KR" sz="1200" b="1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www.facebook.com</a:t>
            </a:r>
            <a:r>
              <a:rPr lang="en-US" altLang="ko-KR" sz="12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/</a:t>
            </a:r>
            <a:r>
              <a:rPr lang="en-US" altLang="ko-KR" sz="1200" b="1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ibrar.ahmed</a:t>
            </a:r>
            <a:endParaRPr lang="ko-KR" altLang="en-US" sz="12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E46D59-E922-0447-942C-3AF9AA2C83B0}"/>
              </a:ext>
            </a:extLst>
          </p:cNvPr>
          <p:cNvSpPr txBox="1"/>
          <p:nvPr/>
        </p:nvSpPr>
        <p:spPr>
          <a:xfrm>
            <a:off x="4741007" y="5824039"/>
            <a:ext cx="3364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https://www.linkedin.com/in/ibrarahmed74/</a:t>
            </a:r>
            <a:endParaRPr lang="ko-KR" altLang="en-US" sz="12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98D5FF-A60C-5D49-BA7C-BF85BC99054E}"/>
              </a:ext>
            </a:extLst>
          </p:cNvPr>
          <p:cNvSpPr txBox="1"/>
          <p:nvPr/>
        </p:nvSpPr>
        <p:spPr>
          <a:xfrm>
            <a:off x="8340167" y="5792733"/>
            <a:ext cx="3364154" cy="612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SzPts val="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PostgreSQL Developer's Guide</a:t>
            </a:r>
          </a:p>
          <a:p>
            <a:pPr marL="285750" lvl="1" indent="-285750">
              <a:lnSpc>
                <a:spcPct val="150000"/>
              </a:lnSpc>
              <a:buSzPts val="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PostgreSQL 9.6 High Performance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D6994B3-A881-C64F-B6AF-F9939D27F7FA}"/>
              </a:ext>
            </a:extLst>
          </p:cNvPr>
          <p:cNvSpPr txBox="1"/>
          <p:nvPr/>
        </p:nvSpPr>
        <p:spPr>
          <a:xfrm>
            <a:off x="8275620" y="5448487"/>
            <a:ext cx="3364154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Clr>
                <a:srgbClr val="373737"/>
              </a:buClr>
              <a:buSzPts val="2000"/>
            </a:pPr>
            <a:r>
              <a:rPr lang="en-US" sz="14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PostgreSQL</a:t>
            </a:r>
            <a:r>
              <a:rPr lang="en-US" sz="1400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sz="14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Books</a:t>
            </a:r>
          </a:p>
        </p:txBody>
      </p:sp>
    </p:spTree>
    <p:extLst>
      <p:ext uri="{BB962C8B-B14F-4D97-AF65-F5344CB8AC3E}">
        <p14:creationId xmlns:p14="http://schemas.microsoft.com/office/powerpoint/2010/main" val="582974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b="0" dirty="0"/>
              <a:t>Index Only Scan</a:t>
            </a:r>
          </a:p>
        </p:txBody>
      </p:sp>
      <p:sp>
        <p:nvSpPr>
          <p:cNvPr id="68" name="Google Shape;141;p15">
            <a:extLst>
              <a:ext uri="{FF2B5EF4-FFF2-40B4-BE49-F238E27FC236}">
                <a16:creationId xmlns:a16="http://schemas.microsoft.com/office/drawing/2014/main" id="{10E7FDB3-E64C-5042-B425-38EBA0506986}"/>
              </a:ext>
            </a:extLst>
          </p:cNvPr>
          <p:cNvSpPr/>
          <p:nvPr/>
        </p:nvSpPr>
        <p:spPr>
          <a:xfrm>
            <a:off x="193848" y="805543"/>
            <a:ext cx="8024865" cy="244928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 id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admin WHERE id = 16;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id   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-----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16   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(1 rows)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935083-E255-0E41-B113-A3B1144309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0243" y="3782185"/>
            <a:ext cx="11495313" cy="2748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277CE8-31BF-EE47-877F-00D47E73D9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588295" y="881743"/>
            <a:ext cx="3217261" cy="247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5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b="0" dirty="0"/>
              <a:t>Hash Index</a:t>
            </a:r>
          </a:p>
        </p:txBody>
      </p:sp>
      <p:sp>
        <p:nvSpPr>
          <p:cNvPr id="68" name="Google Shape;141;p15">
            <a:extLst>
              <a:ext uri="{FF2B5EF4-FFF2-40B4-BE49-F238E27FC236}">
                <a16:creationId xmlns:a16="http://schemas.microsoft.com/office/drawing/2014/main" id="{10E7FDB3-E64C-5042-B425-38EBA0506986}"/>
              </a:ext>
            </a:extLst>
          </p:cNvPr>
          <p:cNvSpPr/>
          <p:nvPr/>
        </p:nvSpPr>
        <p:spPr>
          <a:xfrm>
            <a:off x="193849" y="805543"/>
            <a:ext cx="3569694" cy="524691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 </a:t>
            </a:r>
            <a:r>
              <a:rPr lang="en-US" sz="1800" b="1" dirty="0" err="1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id,name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admin WHERE id = 16;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id   | name 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-----+------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 16  | David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(1 rows)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935083-E255-0E41-B113-A3B1144309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66916" y="1278825"/>
            <a:ext cx="3655478" cy="4112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F957C9-3325-F141-85AC-7564721915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873893" y="1632858"/>
            <a:ext cx="4235327" cy="326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84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"/>
          <p:cNvSpPr txBox="1">
            <a:spLocks noGrp="1"/>
          </p:cNvSpPr>
          <p:nvPr>
            <p:ph type="title" idx="4294967295"/>
          </p:nvPr>
        </p:nvSpPr>
        <p:spPr>
          <a:xfrm>
            <a:off x="0" y="138113"/>
            <a:ext cx="11845925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HASH Index</a:t>
            </a:r>
            <a:endParaRPr b="0" dirty="0"/>
          </a:p>
        </p:txBody>
      </p:sp>
      <p:sp>
        <p:nvSpPr>
          <p:cNvPr id="227" name="Google Shape;227;p22"/>
          <p:cNvSpPr txBox="1">
            <a:spLocks noGrp="1"/>
          </p:cNvSpPr>
          <p:nvPr>
            <p:ph idx="4294967295"/>
          </p:nvPr>
        </p:nvSpPr>
        <p:spPr>
          <a:xfrm>
            <a:off x="311150" y="949325"/>
            <a:ext cx="11880850" cy="1350963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373737"/>
                </a:solidFill>
                <a:latin typeface="Exo 2"/>
                <a:sym typeface="Exo 2"/>
              </a:rPr>
              <a:t>What is a </a:t>
            </a:r>
            <a:r>
              <a:rPr lang="en-US" sz="1800" dirty="0">
                <a:solidFill>
                  <a:srgbClr val="373737"/>
                </a:solidFill>
                <a:latin typeface="Exo 2"/>
                <a:sym typeface="Arial"/>
              </a:rPr>
              <a:t>Hash </a:t>
            </a:r>
            <a:r>
              <a:rPr lang="en-US" sz="1800" dirty="0">
                <a:solidFill>
                  <a:srgbClr val="373737"/>
                </a:solidFill>
                <a:latin typeface="Exo 2"/>
                <a:sym typeface="Exo 2"/>
              </a:rPr>
              <a:t>index?</a:t>
            </a:r>
            <a:endParaRPr sz="1800" dirty="0">
              <a:solidFill>
                <a:srgbClr val="373737"/>
              </a:solidFill>
              <a:latin typeface="Exo 2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373737"/>
                </a:solidFill>
                <a:latin typeface="Exo 2"/>
                <a:sym typeface="Arial"/>
              </a:rPr>
              <a:t>Hash indexes only handles equality operators</a:t>
            </a:r>
            <a:endParaRPr sz="1800" dirty="0">
              <a:solidFill>
                <a:srgbClr val="373737"/>
              </a:solidFill>
              <a:latin typeface="Exo 2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373737"/>
                </a:solidFill>
                <a:latin typeface="Exo 2"/>
                <a:sym typeface="Arial"/>
              </a:rPr>
              <a:t>Hash function is used to locate the tuples</a:t>
            </a:r>
            <a:endParaRPr sz="1800" dirty="0">
              <a:solidFill>
                <a:srgbClr val="373737"/>
              </a:solidFill>
              <a:latin typeface="Exo 2"/>
              <a:sym typeface="Arial"/>
            </a:endParaRPr>
          </a:p>
        </p:txBody>
      </p:sp>
      <p:sp>
        <p:nvSpPr>
          <p:cNvPr id="224" name="Google Shape;224;p22"/>
          <p:cNvSpPr txBox="1"/>
          <p:nvPr/>
        </p:nvSpPr>
        <p:spPr>
          <a:xfrm>
            <a:off x="176052" y="2425331"/>
            <a:ext cx="5960483" cy="4421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CREATE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INDEX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idx</a:t>
            </a:r>
            <a:r>
              <a:rPr lang="en-US" sz="1600" b="1" i="1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_</a:t>
            </a:r>
            <a:r>
              <a:rPr lang="en-US" sz="1600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hash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ON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bar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USING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HASH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(</a:t>
            </a:r>
            <a:r>
              <a:rPr lang="en-US" sz="16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name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5" name="Google Shape;225;p22"/>
          <p:cNvSpPr txBox="1"/>
          <p:nvPr/>
        </p:nvSpPr>
        <p:spPr>
          <a:xfrm>
            <a:off x="6282390" y="941565"/>
            <a:ext cx="5763755" cy="193899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70C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postgres=# \d bar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                  Table "</a:t>
            </a:r>
            <a:r>
              <a:rPr lang="en-US" sz="1200" b="1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public.bar</a:t>
            </a: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Column |       Type        | Collation | Nullable | Default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--------+-------------------+-----------+----------+---------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id     | integer           |           |          |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name   | character varying |           |          |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dt     | date              |           |          |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Indexes: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   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</a:t>
            </a:r>
            <a:r>
              <a:rPr lang="en-US" sz="1200" b="1" i="0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idx_btree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 btree (name)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   "</a:t>
            </a:r>
            <a:r>
              <a:rPr lang="en-US" sz="1200" b="1" i="0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idx_hash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 btree (name)</a:t>
            </a:r>
            <a:endParaRPr sz="1200" b="1" i="0" u="none" strike="noStrike" cap="none" dirty="0">
              <a:solidFill>
                <a:srgbClr val="FF0000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226" name="Google Shape;226;p22"/>
          <p:cNvSpPr txBox="1"/>
          <p:nvPr/>
        </p:nvSpPr>
        <p:spPr>
          <a:xfrm>
            <a:off x="159950" y="3082725"/>
            <a:ext cx="11880000" cy="28659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EXPLAIN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ANALYZE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SELECT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*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FROM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bar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name = 'text%';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QUERY PLAN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Index Scan using </a:t>
            </a:r>
            <a:r>
              <a:rPr lang="en-US" sz="1600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idx_hash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on bar  (cost=0.43..8.45 rows=1 width=19) (actual time=0.023..0.023 rows=0 loops=1)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Index Cond: ((name)::text = 'text%'::text)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Planning Time: 0.080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ms</a:t>
            </a:r>
            <a:endParaRPr sz="1600" b="0" i="0" u="none" strike="noStrike" cap="none" dirty="0">
              <a:solidFill>
                <a:srgbClr val="373737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Execution Time: 0.041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ms</a:t>
            </a:r>
            <a:endParaRPr sz="1600" b="0" i="0" u="none" strike="noStrike" cap="none" dirty="0">
              <a:solidFill>
                <a:srgbClr val="373737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(4 rows)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BRIN</a:t>
            </a: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is a “Block Range Index”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Used when columns have some correlation with their physical location in the table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Space optimized because BRIN index contains only three items 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6091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Page/Block number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6091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Min value of column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6091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Max value of column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2" name="Google Shape;232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BRIN Index</a:t>
            </a:r>
            <a:endParaRPr b="0" dirty="0"/>
          </a:p>
        </p:txBody>
      </p:sp>
      <p:pic>
        <p:nvPicPr>
          <p:cNvPr id="3" name="Picture 2" descr="Chart, diagram&#10;&#10;Description automatically generated">
            <a:extLst>
              <a:ext uri="{FF2B5EF4-FFF2-40B4-BE49-F238E27FC236}">
                <a16:creationId xmlns:a16="http://schemas.microsoft.com/office/drawing/2014/main" id="{FF07C051-92E0-3E45-ADCF-0D4609276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356" y="2432807"/>
            <a:ext cx="5274315" cy="286064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BRIN Index</a:t>
            </a:r>
            <a:endParaRPr b="0" dirty="0"/>
          </a:p>
        </p:txBody>
      </p:sp>
      <p:sp>
        <p:nvSpPr>
          <p:cNvPr id="233" name="Google Shape;233;p23"/>
          <p:cNvSpPr txBox="1">
            <a:spLocks noGrp="1"/>
          </p:cNvSpPr>
          <p:nvPr>
            <p:ph sz="half" idx="4294967295"/>
          </p:nvPr>
        </p:nvSpPr>
        <p:spPr>
          <a:xfrm>
            <a:off x="154910" y="757239"/>
            <a:ext cx="5771073" cy="473412"/>
          </a:xfrm>
          <a:prstGeom prst="rect">
            <a:avLst/>
          </a:prstGeom>
          <a:noFill/>
          <a:ln>
            <a:solidFill>
              <a:srgbClr val="0070C0"/>
            </a:solidFill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None/>
            </a:pPr>
            <a:r>
              <a:rPr lang="en-US" sz="1600" b="0" dirty="0"/>
              <a:t>Sequential Scan</a:t>
            </a:r>
            <a:endParaRPr sz="1600" b="0" dirty="0"/>
          </a:p>
        </p:txBody>
      </p:sp>
      <p:sp>
        <p:nvSpPr>
          <p:cNvPr id="236" name="Google Shape;236;p23"/>
          <p:cNvSpPr txBox="1"/>
          <p:nvPr/>
        </p:nvSpPr>
        <p:spPr>
          <a:xfrm>
            <a:off x="6096000" y="1285784"/>
            <a:ext cx="5875800" cy="4788303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dirty="0">
                <a:solidFill>
                  <a:srgbClr val="0070C0"/>
                </a:solidFill>
              </a:rPr>
              <a:t>EXPLAIN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ANALYZE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bar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WHERE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dt &gt; '2022-09-28’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AND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dt &lt; '2022-10-28';</a:t>
            </a:r>
          </a:p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QUERY PLAN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------------------------------------------------------Bitmap Heap Scan on bar (cost=92.03..61271.08 rows=1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width=27) (actual time=1.720..4.186 rows=29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Recheck Cond: ((dt &gt; '2022-09-28 00:00:00’)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AND (dt &lt; '2022-10-28 00:00:00'))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Rows Removed by Index Recheck: 18716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Heap Blocks: lossy=128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-&gt;  Bitmap Index Scan on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idx_brin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(cost=0.00..92.03 rows=17406 width=0)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(actual time=1.456..1.456 rows=1280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Index Cond: ((dt &gt; '2022-09-28 00:00:00’)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AND (dt &lt; '2022-10-28 00:00:00'))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Planning Time: 0.130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Execution Time: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4.233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(8 rows)</a:t>
            </a:r>
          </a:p>
          <a:p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Google Shape;236;p23">
            <a:extLst>
              <a:ext uri="{FF2B5EF4-FFF2-40B4-BE49-F238E27FC236}">
                <a16:creationId xmlns:a16="http://schemas.microsoft.com/office/drawing/2014/main" id="{3C89328D-B945-3C4D-8BEF-E83B073302E4}"/>
              </a:ext>
            </a:extLst>
          </p:cNvPr>
          <p:cNvSpPr txBox="1"/>
          <p:nvPr/>
        </p:nvSpPr>
        <p:spPr>
          <a:xfrm>
            <a:off x="179998" y="1285784"/>
            <a:ext cx="5745985" cy="4788304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dirty="0">
                <a:solidFill>
                  <a:srgbClr val="0070C0"/>
                </a:solidFill>
              </a:rPr>
              <a:t>EXPLAIN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ANALYZE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SELECT *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bar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WHERE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dt &gt; '2022-09-28’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AND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dt &lt; '2022-10-28';</a:t>
            </a:r>
          </a:p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QUERY PLAN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 Scan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on bar (cost=0.00..2235285.00 rows=1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width=27)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(actual time=0.139..7397.090 rows=29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Filter: ((dt &gt; '2022-09-28 00:00:00)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AND (dt &lt; '2022-10-28 00:00:00))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Rows Removed by Filter: 99999971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Planning Time: 0.114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Execution Time: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7397.107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(5 rows)</a:t>
            </a:r>
          </a:p>
        </p:txBody>
      </p:sp>
      <p:sp>
        <p:nvSpPr>
          <p:cNvPr id="14" name="Google Shape;233;p23">
            <a:extLst>
              <a:ext uri="{FF2B5EF4-FFF2-40B4-BE49-F238E27FC236}">
                <a16:creationId xmlns:a16="http://schemas.microsoft.com/office/drawing/2014/main" id="{43FA0F3A-6A60-C745-93C0-1D6F98FDB7CF}"/>
              </a:ext>
            </a:extLst>
          </p:cNvPr>
          <p:cNvSpPr txBox="1">
            <a:spLocks/>
          </p:cNvSpPr>
          <p:nvPr/>
        </p:nvSpPr>
        <p:spPr>
          <a:xfrm>
            <a:off x="6096000" y="756035"/>
            <a:ext cx="5875800" cy="473411"/>
          </a:xfrm>
          <a:prstGeom prst="rect">
            <a:avLst/>
          </a:prstGeom>
          <a:noFill/>
          <a:ln>
            <a:solidFill>
              <a:srgbClr val="0070C0"/>
            </a:solidFill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SzPts val="2000"/>
            </a:pPr>
            <a:r>
              <a:rPr lang="en-US" sz="1600" dirty="0"/>
              <a:t>BRIN Index</a:t>
            </a:r>
          </a:p>
        </p:txBody>
      </p:sp>
    </p:spTree>
    <p:extLst>
      <p:ext uri="{BB962C8B-B14F-4D97-AF65-F5344CB8AC3E}">
        <p14:creationId xmlns:p14="http://schemas.microsoft.com/office/powerpoint/2010/main" val="92721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BRIN Index On Disk Size Comparison</a:t>
            </a:r>
            <a:endParaRPr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B4CB3-5920-9D48-997F-154A40EFACF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93675" y="767856"/>
            <a:ext cx="6232292" cy="5419725"/>
          </a:xfrm>
        </p:spPr>
        <p:txBody>
          <a:bodyPr/>
          <a:lstStyle/>
          <a:p>
            <a:pPr marL="171450" indent="-171450">
              <a:spcBef>
                <a:spcPts val="1000"/>
              </a:spcBef>
              <a:buClr>
                <a:srgbClr val="0070C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sym typeface="Arial"/>
              </a:rPr>
              <a:t>B-TREE Index</a:t>
            </a:r>
          </a:p>
          <a:p>
            <a:pPr marL="0" indent="0">
              <a:spcBef>
                <a:spcPts val="1000"/>
              </a:spcBef>
              <a:buClr>
                <a:srgbClr val="0070C0"/>
              </a:buClr>
              <a:buSzPts val="1600"/>
              <a:buNone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CREATE INDEX 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idx</a:t>
            </a:r>
            <a:r>
              <a:rPr lang="en-US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_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btree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ON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bar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USING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BTREE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(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date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);</a:t>
            </a:r>
          </a:p>
          <a:p>
            <a:pPr marL="171450" indent="-171450">
              <a:spcBef>
                <a:spcPts val="1000"/>
              </a:spcBef>
              <a:buClr>
                <a:srgbClr val="0070C0"/>
              </a:buClr>
              <a:buSzPts val="16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0"/>
              </a:spcBef>
              <a:buClr>
                <a:srgbClr val="0070C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Hash Index</a:t>
            </a:r>
          </a:p>
          <a:p>
            <a:pPr marL="0" indent="0">
              <a:spcBef>
                <a:spcPts val="1000"/>
              </a:spcBef>
              <a:buClr>
                <a:srgbClr val="0070C0"/>
              </a:buClr>
              <a:buSzPts val="1600"/>
              <a:buNone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INDEX 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idx</a:t>
            </a:r>
            <a:r>
              <a:rPr lang="en-US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hash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ON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USING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HASH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0" indent="0">
              <a:spcBef>
                <a:spcPts val="1000"/>
              </a:spcBef>
              <a:buClr>
                <a:srgbClr val="0070C0"/>
              </a:buClr>
              <a:buSzPts val="1600"/>
              <a:buNone/>
            </a:pP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spcBef>
                <a:spcPts val="1000"/>
              </a:spcBef>
              <a:buClr>
                <a:srgbClr val="0070C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BRIN Index</a:t>
            </a:r>
          </a:p>
          <a:p>
            <a:pPr marL="0" indent="0">
              <a:spcBef>
                <a:spcPts val="1000"/>
              </a:spcBef>
              <a:buClr>
                <a:srgbClr val="0070C0"/>
              </a:buClr>
              <a:buSzPts val="1600"/>
              <a:buNone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INDEX 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idx</a:t>
            </a:r>
            <a:r>
              <a:rPr lang="en-US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brin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ON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USING 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BRIN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PK" dirty="0"/>
          </a:p>
        </p:txBody>
      </p:sp>
      <p:graphicFrame>
        <p:nvGraphicFramePr>
          <p:cNvPr id="12" name="Content Placeholder 8">
            <a:extLst>
              <a:ext uri="{FF2B5EF4-FFF2-40B4-BE49-F238E27FC236}">
                <a16:creationId xmlns:a16="http://schemas.microsoft.com/office/drawing/2014/main" id="{35C09049-786F-0940-9792-A1E1FD105751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138951928"/>
              </p:ext>
            </p:extLst>
          </p:nvPr>
        </p:nvGraphicFramePr>
        <p:xfrm>
          <a:off x="6324600" y="757238"/>
          <a:ext cx="5867400" cy="5419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0619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/>
                <a:ea typeface="Arial"/>
                <a:cs typeface="Arial"/>
                <a:sym typeface="Arial"/>
              </a:rPr>
              <a:t>Generalized Inverted Index</a:t>
            </a:r>
            <a:endParaRPr sz="1600" b="0" dirty="0"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/>
                <a:ea typeface="Arial"/>
                <a:cs typeface="Arial"/>
                <a:sym typeface="Arial"/>
              </a:rPr>
              <a:t>GIN is to handle where we need to index composite values</a:t>
            </a:r>
            <a:endParaRPr sz="1600" b="0" dirty="0"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/>
                <a:ea typeface="Arial"/>
                <a:cs typeface="Arial"/>
                <a:sym typeface="Arial"/>
              </a:rPr>
              <a:t>Slow while creating the index because it needs to scan the document up front</a:t>
            </a:r>
            <a:endParaRPr sz="1600" b="0" dirty="0"/>
          </a:p>
          <a:p>
            <a:pPr marL="28575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endParaRPr sz="1600" b="0" dirty="0">
              <a:latin typeface="Arial"/>
              <a:ea typeface="Arial"/>
              <a:cs typeface="Arial"/>
              <a:sym typeface="Arial"/>
            </a:endParaRPr>
          </a:p>
          <a:p>
            <a:pPr marL="28575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endParaRPr sz="1600" b="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GIN Index</a:t>
            </a:r>
            <a:endParaRPr b="0" dirty="0"/>
          </a:p>
        </p:txBody>
      </p:sp>
      <p:sp>
        <p:nvSpPr>
          <p:cNvPr id="8" name="Google Shape;251;p24">
            <a:extLst>
              <a:ext uri="{FF2B5EF4-FFF2-40B4-BE49-F238E27FC236}">
                <a16:creationId xmlns:a16="http://schemas.microsoft.com/office/drawing/2014/main" id="{6A6944AA-3DAE-914E-8BB6-DADABB9754A3}"/>
              </a:ext>
            </a:extLst>
          </p:cNvPr>
          <p:cNvSpPr txBox="1"/>
          <p:nvPr/>
        </p:nvSpPr>
        <p:spPr>
          <a:xfrm>
            <a:off x="220200" y="2189395"/>
            <a:ext cx="11839800" cy="1349333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\d bar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      Table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public.bar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Column |  Type   | Collation | Nullable | Default 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--------+---------+-----------+----------+---------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id     | integer |           |          | 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name   | 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  |           |          | 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dt     | date    |           |          |</a:t>
            </a:r>
          </a:p>
        </p:txBody>
      </p:sp>
      <p:sp>
        <p:nvSpPr>
          <p:cNvPr id="10" name="Google Shape;251;p24">
            <a:extLst>
              <a:ext uri="{FF2B5EF4-FFF2-40B4-BE49-F238E27FC236}">
                <a16:creationId xmlns:a16="http://schemas.microsoft.com/office/drawing/2014/main" id="{53881BAF-C931-D649-A909-8BB7788C01A1}"/>
              </a:ext>
            </a:extLst>
          </p:cNvPr>
          <p:cNvSpPr txBox="1"/>
          <p:nvPr/>
        </p:nvSpPr>
        <p:spPr>
          <a:xfrm>
            <a:off x="220200" y="3675516"/>
            <a:ext cx="11839800" cy="1881118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DISTINCT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name, dt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bar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5;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                          name                                    |     dt    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---------------------------------------------------------------------------+------------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{"name": "Alex", "phone": ["333-333-333", "222-222-222", "111-111-111"]}  | 2019-05-13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{"name": "Bob", "phone": ["333-333-444", "222-222-444", "111-111-444"]}   | 2019-05-14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{"name": "John", "phone": ["333-3333", "777-7777", "555-5555"]}           | 2019-05-15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{"name": "David", "phone": ["333-333-555", "222-222-555", "111-111-555"]} | 2019-05-16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(4 rows)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Generalized Inverted Index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GIN is to handle where we need to index composite values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Slow while creating index because it needs to scan the document up front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endParaRPr sz="1600" b="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28575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endParaRPr sz="1600" b="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47" name="Google Shape;247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GIN</a:t>
            </a:r>
            <a:r>
              <a:rPr lang="en-US" dirty="0"/>
              <a:t> </a:t>
            </a:r>
            <a:r>
              <a:rPr lang="en-US" b="0" dirty="0"/>
              <a:t>Index</a:t>
            </a:r>
            <a:endParaRPr b="0" dirty="0"/>
          </a:p>
        </p:txBody>
      </p:sp>
      <p:sp>
        <p:nvSpPr>
          <p:cNvPr id="250" name="Google Shape;250;p24"/>
          <p:cNvSpPr txBox="1"/>
          <p:nvPr/>
        </p:nvSpPr>
        <p:spPr>
          <a:xfrm>
            <a:off x="180000" y="2551274"/>
            <a:ext cx="5832000" cy="356400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EXPLAIN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bar </a:t>
            </a:r>
          </a:p>
          <a:p>
            <a:pPr algn="ctr"/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 @&gt; '{"name": "Alex"}’; </a:t>
            </a:r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QUERY PLAN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 Scan on bar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(cost=0.00..108309.34 rows=3499 width=96) (actual time=396.019..1050.143 rows=1000000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Filter: (name @&gt; '{"name": "Alex"}'::jsonb)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Rows Removed by Filter: 3000000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Planning Time: 0.107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Execution Time: 1079.861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1" name="Google Shape;251;p24"/>
          <p:cNvSpPr txBox="1"/>
          <p:nvPr/>
        </p:nvSpPr>
        <p:spPr>
          <a:xfrm>
            <a:off x="180000" y="2016114"/>
            <a:ext cx="11839800" cy="44220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None/>
            </a:pPr>
            <a:r>
              <a:rPr lang="en-US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CREATE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INDEX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idx</a:t>
            </a:r>
            <a:r>
              <a:rPr lang="en-US" b="1" i="1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_</a:t>
            </a:r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gin</a:t>
            </a:r>
            <a:r>
              <a:rPr lang="en-US" b="0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ON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bar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USING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GIN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(</a:t>
            </a:r>
            <a:r>
              <a:rPr lang="en-US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name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2" name="Google Shape;252;p24"/>
          <p:cNvSpPr txBox="1"/>
          <p:nvPr/>
        </p:nvSpPr>
        <p:spPr>
          <a:xfrm>
            <a:off x="6180000" y="2551274"/>
            <a:ext cx="5832000" cy="356400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EXPLAIN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FROM bar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 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 @&gt; '{"name": "Alex"}';</a:t>
            </a:r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QUERY PLAN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-----------------------------------------------------Bitmap Heap Scan on bar  (cost=679.00..13395.57 rows=4000 width=96) (actual time=91.110..445.112 rows=1000000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Recheck Cond: (name @&gt; '{"name": "Alex"}'::jsonb)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Heap Blocks: exact=16394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-&gt;  Bitmap Index Scan on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idx_gin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(cost=0.00..678.00 rows=4000 width=0) (actual time=89.033..89.033 rows=1000000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Index Cond: (name @&gt; '{"name": "Alex"}'::jsonb)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Planning Time: 0.168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Execution Time: 475.447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688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5"/>
          <p:cNvSpPr txBox="1">
            <a:spLocks noGrp="1"/>
          </p:cNvSpPr>
          <p:nvPr>
            <p:ph idx="1"/>
          </p:nvPr>
        </p:nvSpPr>
        <p:spPr>
          <a:xfrm>
            <a:off x="154908" y="775409"/>
            <a:ext cx="11846763" cy="1867307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500" b="0" dirty="0">
                <a:latin typeface="Arial" panose="020B0604020202020204" pitchFamily="34" charset="0"/>
                <a:cs typeface="Arial" panose="020B0604020202020204" pitchFamily="34" charset="0"/>
              </a:rPr>
              <a:t>Generalized Search Tree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500" b="0" dirty="0">
                <a:latin typeface="Arial" panose="020B0604020202020204" pitchFamily="34" charset="0"/>
                <a:cs typeface="Arial" panose="020B0604020202020204" pitchFamily="34" charset="0"/>
              </a:rPr>
              <a:t>It is Tree-structured access method</a:t>
            </a:r>
          </a:p>
          <a:p>
            <a:pPr marL="342900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500" b="0" dirty="0">
                <a:latin typeface="Arial" panose="020B0604020202020204" pitchFamily="34" charset="0"/>
                <a:cs typeface="Arial" panose="020B0604020202020204" pitchFamily="34" charset="0"/>
              </a:rPr>
              <a:t>It is a indexing framework used for indexing of complex data types.</a:t>
            </a:r>
          </a:p>
          <a:p>
            <a:pPr marL="571500" lvl="1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500" dirty="0"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Used to find the point within box</a:t>
            </a:r>
          </a:p>
          <a:p>
            <a:pPr marL="571500" lvl="1" indent="-342900">
              <a:lnSpc>
                <a:spcPct val="100000"/>
              </a:lnSpc>
              <a:buSzPts val="2000"/>
              <a:buFont typeface="Arial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Used for full text search</a:t>
            </a:r>
          </a:p>
          <a:p>
            <a:pPr marL="571500" lvl="1" indent="-342900">
              <a:lnSpc>
                <a:spcPct val="100000"/>
              </a:lnSpc>
              <a:buSzPts val="2000"/>
              <a:buFont typeface="Arial"/>
              <a:buChar char="•"/>
            </a:pPr>
            <a:r>
              <a:rPr lang="en-US" sz="1500" dirty="0" err="1"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Intarray</a:t>
            </a:r>
            <a:r>
              <a:rPr lang="en-US" sz="1500" dirty="0"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 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endParaRPr lang="en-US" sz="1500" b="0" dirty="0">
              <a:latin typeface="Arial" panose="020B0604020202020204" pitchFamily="34" charset="0"/>
              <a:ea typeface="Courier New"/>
              <a:cs typeface="Arial" panose="020B0604020202020204" pitchFamily="34" charset="0"/>
              <a:sym typeface="Courier New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endParaRPr sz="1500" b="0" dirty="0">
              <a:latin typeface="Arial" panose="020B0604020202020204" pitchFamily="34" charset="0"/>
              <a:ea typeface="Courier New"/>
              <a:cs typeface="Arial" panose="020B0604020202020204" pitchFamily="34" charset="0"/>
              <a:sym typeface="Courier New"/>
            </a:endParaRPr>
          </a:p>
        </p:txBody>
      </p:sp>
      <p:sp>
        <p:nvSpPr>
          <p:cNvPr id="257" name="Google Shape;25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GiST Index</a:t>
            </a:r>
            <a:endParaRPr b="0" dirty="0"/>
          </a:p>
        </p:txBody>
      </p:sp>
      <p:sp>
        <p:nvSpPr>
          <p:cNvPr id="6" name="Google Shape;258;p25">
            <a:extLst>
              <a:ext uri="{FF2B5EF4-FFF2-40B4-BE49-F238E27FC236}">
                <a16:creationId xmlns:a16="http://schemas.microsoft.com/office/drawing/2014/main" id="{94E51524-AC40-B34D-890B-E08A3E461B6D}"/>
              </a:ext>
            </a:extLst>
          </p:cNvPr>
          <p:cNvSpPr txBox="1">
            <a:spLocks/>
          </p:cNvSpPr>
          <p:nvPr/>
        </p:nvSpPr>
        <p:spPr>
          <a:xfrm>
            <a:off x="345236" y="2642716"/>
            <a:ext cx="5750763" cy="1396721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3429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2pPr>
            <a:lvl3pPr marL="5715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3pPr>
            <a:lvl4pPr marL="8001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10287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5pPr>
            <a:lvl6pPr marL="12573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145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431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0070C0"/>
                </a:solidFill>
              </a:rPr>
              <a:t>CREATE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TABLE</a:t>
            </a:r>
            <a:r>
              <a:rPr lang="en-GB" dirty="0"/>
              <a:t> </a:t>
            </a:r>
            <a:r>
              <a:rPr lang="en-GB" dirty="0" err="1"/>
              <a:t>simple_points</a:t>
            </a:r>
            <a:r>
              <a:rPr lang="en-GB" dirty="0"/>
              <a:t>(p point);</a:t>
            </a:r>
          </a:p>
          <a:p>
            <a:r>
              <a:rPr lang="en-GB" b="1" dirty="0">
                <a:solidFill>
                  <a:srgbClr val="0070C0"/>
                </a:solidFill>
              </a:rPr>
              <a:t>INSERT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INTO</a:t>
            </a:r>
            <a:r>
              <a:rPr lang="en-GB" dirty="0"/>
              <a:t> </a:t>
            </a:r>
            <a:r>
              <a:rPr lang="en-GB" dirty="0" err="1"/>
              <a:t>simple_points</a:t>
            </a:r>
            <a:r>
              <a:rPr lang="en-GB" dirty="0"/>
              <a:t>(p) values (point(2,2));</a:t>
            </a:r>
          </a:p>
          <a:p>
            <a:r>
              <a:rPr lang="en-GB" b="1" dirty="0">
                <a:solidFill>
                  <a:srgbClr val="0070C0"/>
                </a:solidFill>
              </a:rPr>
              <a:t>INSERT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INTO</a:t>
            </a:r>
            <a:r>
              <a:rPr lang="en-GB" dirty="0"/>
              <a:t> </a:t>
            </a:r>
            <a:r>
              <a:rPr lang="en-GB" dirty="0" err="1"/>
              <a:t>simple_points</a:t>
            </a:r>
            <a:r>
              <a:rPr lang="en-GB" dirty="0"/>
              <a:t>(p) values (point(2,4));</a:t>
            </a:r>
          </a:p>
          <a:p>
            <a:r>
              <a:rPr lang="en-GB" b="1" dirty="0">
                <a:solidFill>
                  <a:srgbClr val="0070C0"/>
                </a:solidFill>
              </a:rPr>
              <a:t>INSERT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INTO</a:t>
            </a:r>
            <a:r>
              <a:rPr lang="en-GB" dirty="0"/>
              <a:t> </a:t>
            </a:r>
            <a:r>
              <a:rPr lang="en-GB" dirty="0" err="1"/>
              <a:t>simple_points</a:t>
            </a:r>
            <a:r>
              <a:rPr lang="en-GB" dirty="0"/>
              <a:t>(p) values (point(4,2));</a:t>
            </a:r>
          </a:p>
          <a:p>
            <a:r>
              <a:rPr lang="en-GB" b="1" dirty="0">
                <a:solidFill>
                  <a:srgbClr val="0070C0"/>
                </a:solidFill>
              </a:rPr>
              <a:t>INSERT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INTO</a:t>
            </a:r>
            <a:r>
              <a:rPr lang="en-GB" dirty="0"/>
              <a:t> </a:t>
            </a:r>
            <a:r>
              <a:rPr lang="en-GB" dirty="0" err="1"/>
              <a:t>simple_points</a:t>
            </a:r>
            <a:r>
              <a:rPr lang="en-GB" dirty="0"/>
              <a:t>(p) values (point(4,4));</a:t>
            </a:r>
          </a:p>
          <a:p>
            <a:r>
              <a:rPr lang="en-GB" b="1" dirty="0">
                <a:solidFill>
                  <a:srgbClr val="0070C0"/>
                </a:solidFill>
              </a:rPr>
              <a:t>INSERT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INTO</a:t>
            </a:r>
            <a:r>
              <a:rPr lang="en-GB" dirty="0"/>
              <a:t> </a:t>
            </a:r>
            <a:r>
              <a:rPr lang="en-GB" dirty="0" err="1"/>
              <a:t>simple_points</a:t>
            </a:r>
            <a:r>
              <a:rPr lang="en-GB" dirty="0"/>
              <a:t>(p) values (point(5,5));</a:t>
            </a:r>
          </a:p>
        </p:txBody>
      </p:sp>
      <p:sp>
        <p:nvSpPr>
          <p:cNvPr id="7" name="Google Shape;258;p25">
            <a:extLst>
              <a:ext uri="{FF2B5EF4-FFF2-40B4-BE49-F238E27FC236}">
                <a16:creationId xmlns:a16="http://schemas.microsoft.com/office/drawing/2014/main" id="{B3442EC0-ACC7-294E-A1B0-DA87E01DFE0A}"/>
              </a:ext>
            </a:extLst>
          </p:cNvPr>
          <p:cNvSpPr txBox="1">
            <a:spLocks/>
          </p:cNvSpPr>
          <p:nvPr/>
        </p:nvSpPr>
        <p:spPr>
          <a:xfrm>
            <a:off x="345238" y="4510023"/>
            <a:ext cx="11501526" cy="1912899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3429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2pPr>
            <a:lvl3pPr marL="5715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3pPr>
            <a:lvl4pPr marL="8001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10287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5pPr>
            <a:lvl6pPr marL="12573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145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431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0070C0"/>
                </a:solidFill>
              </a:rPr>
              <a:t>EXPLAIN</a:t>
            </a:r>
            <a:r>
              <a:rPr lang="en-GB" sz="1200" dirty="0"/>
              <a:t> </a:t>
            </a:r>
            <a:r>
              <a:rPr lang="en-GB" b="1" dirty="0">
                <a:solidFill>
                  <a:srgbClr val="0070C0"/>
                </a:solidFill>
              </a:rPr>
              <a:t>SELECT</a:t>
            </a:r>
            <a:r>
              <a:rPr lang="en-GB" sz="1200" dirty="0"/>
              <a:t> * </a:t>
            </a:r>
            <a:r>
              <a:rPr lang="en-GB" b="1" dirty="0">
                <a:solidFill>
                  <a:srgbClr val="0070C0"/>
                </a:solidFill>
              </a:rPr>
              <a:t>FROM</a:t>
            </a:r>
            <a:r>
              <a:rPr lang="en-GB" sz="1200" dirty="0"/>
              <a:t> </a:t>
            </a:r>
            <a:r>
              <a:rPr lang="en-GB" sz="1200" dirty="0" err="1"/>
              <a:t>simple_points</a:t>
            </a:r>
            <a:r>
              <a:rPr lang="en-GB" sz="1200" dirty="0"/>
              <a:t>, </a:t>
            </a:r>
            <a:r>
              <a:rPr lang="en-GB" sz="1200" dirty="0" err="1"/>
              <a:t>simple_box</a:t>
            </a:r>
            <a:r>
              <a:rPr lang="en-GB" sz="1200" dirty="0"/>
              <a:t> where p &lt;@ b;</a:t>
            </a:r>
          </a:p>
          <a:p>
            <a:r>
              <a:rPr lang="en-GB" sz="1200" dirty="0"/>
              <a:t>                                        QUERY PLAN                                         </a:t>
            </a:r>
          </a:p>
          <a:p>
            <a:r>
              <a:rPr lang="en-GB" sz="1200" dirty="0"/>
              <a:t>-------------------------------------------------------------------------------------------</a:t>
            </a:r>
          </a:p>
          <a:p>
            <a:r>
              <a:rPr lang="en-GB" sz="1200" dirty="0"/>
              <a:t> Nested Loop  (cost=10000000000.13..10000000133.82 rows=7 width=48)</a:t>
            </a:r>
          </a:p>
          <a:p>
            <a:r>
              <a:rPr lang="en-GB" sz="1200" dirty="0"/>
              <a:t>   Join Filter: (</a:t>
            </a:r>
            <a:r>
              <a:rPr lang="en-GB" sz="1200" dirty="0" err="1"/>
              <a:t>simple_points.p</a:t>
            </a:r>
            <a:r>
              <a:rPr lang="en-GB" sz="1200" dirty="0"/>
              <a:t> &lt;@ </a:t>
            </a:r>
            <a:r>
              <a:rPr lang="en-GB" sz="1200" dirty="0" err="1"/>
              <a:t>simple_box.b</a:t>
            </a:r>
            <a:r>
              <a:rPr lang="en-GB" sz="1200" dirty="0"/>
              <a:t>)</a:t>
            </a:r>
          </a:p>
          <a:p>
            <a:r>
              <a:rPr lang="en-GB" sz="1200" dirty="0"/>
              <a:t>   -&gt;  </a:t>
            </a:r>
            <a:r>
              <a:rPr lang="en-GB" sz="1200" dirty="0" err="1"/>
              <a:t>Seq</a:t>
            </a:r>
            <a:r>
              <a:rPr lang="en-GB" sz="1200" dirty="0"/>
              <a:t> Scan on </a:t>
            </a:r>
            <a:r>
              <a:rPr lang="en-GB" sz="1200" dirty="0" err="1"/>
              <a:t>simple_box</a:t>
            </a:r>
            <a:r>
              <a:rPr lang="en-GB" sz="1200" dirty="0"/>
              <a:t>  (cost=10000000000.00..10000000023.60 rows=1360 width=32)</a:t>
            </a:r>
          </a:p>
          <a:p>
            <a:r>
              <a:rPr lang="en-GB" sz="1200" dirty="0"/>
              <a:t>   -&gt;  Materialize  (cost=0.13..8.23 rows=5 width=16)</a:t>
            </a:r>
          </a:p>
          <a:p>
            <a:r>
              <a:rPr lang="en-GB" sz="1200" dirty="0"/>
              <a:t>         -&gt;  </a:t>
            </a:r>
            <a:r>
              <a:rPr lang="en-GB" b="1" dirty="0">
                <a:solidFill>
                  <a:schemeClr val="accent2"/>
                </a:solidFill>
              </a:rPr>
              <a:t>Index Scan using </a:t>
            </a:r>
            <a:r>
              <a:rPr lang="en-GB" dirty="0" err="1"/>
              <a:t>simple_points_idx</a:t>
            </a:r>
            <a:r>
              <a:rPr lang="en-GB" b="1" dirty="0">
                <a:solidFill>
                  <a:schemeClr val="accent2"/>
                </a:solidFill>
              </a:rPr>
              <a:t> </a:t>
            </a:r>
            <a:r>
              <a:rPr lang="en-GB" sz="1200" dirty="0"/>
              <a:t>on </a:t>
            </a:r>
            <a:r>
              <a:rPr lang="en-GB" sz="1200" dirty="0" err="1"/>
              <a:t>simple_points</a:t>
            </a:r>
            <a:r>
              <a:rPr lang="en-GB" sz="1200" dirty="0"/>
              <a:t>  (cost=0.13..8.21 rows=5 width=16)</a:t>
            </a:r>
          </a:p>
          <a:p>
            <a:r>
              <a:rPr lang="en-GB" sz="1200" dirty="0"/>
              <a:t>(5 rows)</a:t>
            </a:r>
          </a:p>
          <a:p>
            <a:br>
              <a:rPr lang="en-GB" sz="1200" dirty="0"/>
            </a:br>
            <a:endParaRPr lang="en-GB" sz="1200" dirty="0"/>
          </a:p>
        </p:txBody>
      </p:sp>
      <p:sp>
        <p:nvSpPr>
          <p:cNvPr id="9" name="Google Shape;258;p25">
            <a:extLst>
              <a:ext uri="{FF2B5EF4-FFF2-40B4-BE49-F238E27FC236}">
                <a16:creationId xmlns:a16="http://schemas.microsoft.com/office/drawing/2014/main" id="{01BA6F1F-746F-6043-B768-B74D3896E65D}"/>
              </a:ext>
            </a:extLst>
          </p:cNvPr>
          <p:cNvSpPr txBox="1">
            <a:spLocks/>
          </p:cNvSpPr>
          <p:nvPr/>
        </p:nvSpPr>
        <p:spPr>
          <a:xfrm>
            <a:off x="6189785" y="2642715"/>
            <a:ext cx="5656980" cy="1396721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3429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2pPr>
            <a:lvl3pPr marL="5715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3pPr>
            <a:lvl4pPr marL="8001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10287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5pPr>
            <a:lvl6pPr marL="12573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145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431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0070C0"/>
                </a:solidFill>
              </a:rPr>
              <a:t>CREATE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TABLE</a:t>
            </a:r>
            <a:r>
              <a:rPr lang="en-GB" dirty="0"/>
              <a:t> </a:t>
            </a:r>
            <a:r>
              <a:rPr lang="en-GB" dirty="0" err="1"/>
              <a:t>simple_box</a:t>
            </a:r>
            <a:r>
              <a:rPr lang="en-GB" dirty="0"/>
              <a:t>(b box);</a:t>
            </a:r>
          </a:p>
          <a:p>
            <a:r>
              <a:rPr lang="en-GB" b="1" dirty="0">
                <a:solidFill>
                  <a:srgbClr val="0070C0"/>
                </a:solidFill>
              </a:rPr>
              <a:t>INSERT</a:t>
            </a:r>
            <a:r>
              <a:rPr lang="en-GB" dirty="0"/>
              <a:t> INTO </a:t>
            </a:r>
            <a:r>
              <a:rPr lang="en-GB" dirty="0" err="1"/>
              <a:t>simple_box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VALUES</a:t>
            </a:r>
            <a:r>
              <a:rPr lang="en-GB" dirty="0"/>
              <a:t> (box(point(2,2), point(4,4)));</a:t>
            </a:r>
          </a:p>
        </p:txBody>
      </p:sp>
      <p:sp>
        <p:nvSpPr>
          <p:cNvPr id="10" name="Google Shape;258;p25">
            <a:extLst>
              <a:ext uri="{FF2B5EF4-FFF2-40B4-BE49-F238E27FC236}">
                <a16:creationId xmlns:a16="http://schemas.microsoft.com/office/drawing/2014/main" id="{12DE4CEA-830E-9047-ADAE-D29D463DDC00}"/>
              </a:ext>
            </a:extLst>
          </p:cNvPr>
          <p:cNvSpPr txBox="1">
            <a:spLocks/>
          </p:cNvSpPr>
          <p:nvPr/>
        </p:nvSpPr>
        <p:spPr>
          <a:xfrm>
            <a:off x="345236" y="4149584"/>
            <a:ext cx="11501526" cy="28174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3429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2pPr>
            <a:lvl3pPr marL="5715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3pPr>
            <a:lvl4pPr marL="8001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10287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5pPr>
            <a:lvl6pPr marL="12573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145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431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0070C0"/>
                </a:solidFill>
              </a:rPr>
              <a:t>CREATE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INDEX</a:t>
            </a:r>
            <a:r>
              <a:rPr lang="en-GB" dirty="0"/>
              <a:t> </a:t>
            </a:r>
            <a:r>
              <a:rPr lang="en-GB" dirty="0" err="1"/>
              <a:t>simple_points_idx</a:t>
            </a:r>
            <a:r>
              <a:rPr lang="en-GB" dirty="0"/>
              <a:t> on </a:t>
            </a:r>
            <a:r>
              <a:rPr lang="en-GB" dirty="0" err="1"/>
              <a:t>simple_points</a:t>
            </a:r>
            <a:r>
              <a:rPr lang="en-GB" dirty="0"/>
              <a:t> using gist(p);</a:t>
            </a:r>
            <a:endParaRPr lang="en-GB" sz="12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B-Tree: Use this index for most of the queries and different data types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Hash:  Used for equality operators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BRIN:  For really large sequentially lineup datasets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GIN:  Used for documents and arrays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GiST: Used for full text search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4" name="Google Shape;264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Where and What?</a:t>
            </a:r>
            <a:endParaRPr b="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Timeline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8134E8C-4303-4D21-9C92-A0DE4760FB14}"/>
              </a:ext>
            </a:extLst>
          </p:cNvPr>
          <p:cNvSpPr txBox="1"/>
          <p:nvPr/>
        </p:nvSpPr>
        <p:spPr>
          <a:xfrm>
            <a:off x="2634463" y="2466568"/>
            <a:ext cx="183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  <a:cs typeface="Arial" pitchFamily="34" charset="0"/>
              </a:rPr>
              <a:t>Heap vs Indexes</a:t>
            </a:r>
            <a:endParaRPr lang="ko-KR" altLang="en-US" sz="1200" b="1" dirty="0">
              <a:solidFill>
                <a:srgbClr val="0070C0"/>
              </a:solidFill>
              <a:cs typeface="Arial" pitchFamily="34" charset="0"/>
            </a:endParaRPr>
          </a:p>
        </p:txBody>
      </p:sp>
      <p:sp>
        <p:nvSpPr>
          <p:cNvPr id="60" name="Right Triangle 10">
            <a:extLst>
              <a:ext uri="{FF2B5EF4-FFF2-40B4-BE49-F238E27FC236}">
                <a16:creationId xmlns:a16="http://schemas.microsoft.com/office/drawing/2014/main" id="{4159BB5E-A78C-4113-9B5A-D5116BFF2E8F}"/>
              </a:ext>
            </a:extLst>
          </p:cNvPr>
          <p:cNvSpPr/>
          <p:nvPr/>
        </p:nvSpPr>
        <p:spPr>
          <a:xfrm rot="13436248">
            <a:off x="8917076" y="3101078"/>
            <a:ext cx="1417324" cy="1364036"/>
          </a:xfrm>
          <a:custGeom>
            <a:avLst/>
            <a:gdLst/>
            <a:ahLst/>
            <a:cxnLst/>
            <a:rect l="l" t="t" r="r" b="b"/>
            <a:pathLst>
              <a:path w="1416297" h="1353657">
                <a:moveTo>
                  <a:pt x="1416297" y="338657"/>
                </a:moveTo>
                <a:lnTo>
                  <a:pt x="342330" y="1353657"/>
                </a:lnTo>
                <a:lnTo>
                  <a:pt x="340597" y="1352019"/>
                </a:lnTo>
                <a:lnTo>
                  <a:pt x="1" y="1352019"/>
                </a:lnTo>
                <a:lnTo>
                  <a:pt x="0" y="1030124"/>
                </a:lnTo>
                <a:lnTo>
                  <a:pt x="2" y="1030125"/>
                </a:lnTo>
                <a:lnTo>
                  <a:pt x="108997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2083A12-CB6D-4A58-BC61-259FC3954B17}"/>
              </a:ext>
            </a:extLst>
          </p:cNvPr>
          <p:cNvSpPr/>
          <p:nvPr/>
        </p:nvSpPr>
        <p:spPr>
          <a:xfrm>
            <a:off x="1936914" y="3542260"/>
            <a:ext cx="1728000" cy="4706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accent6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48A024-9C25-468A-B6D5-51E9688FF80E}"/>
              </a:ext>
            </a:extLst>
          </p:cNvPr>
          <p:cNvSpPr/>
          <p:nvPr/>
        </p:nvSpPr>
        <p:spPr>
          <a:xfrm>
            <a:off x="3676867" y="3542260"/>
            <a:ext cx="1728000" cy="4706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5F551B3-AB5C-4330-A426-EA084A481E45}"/>
              </a:ext>
            </a:extLst>
          </p:cNvPr>
          <p:cNvSpPr/>
          <p:nvPr/>
        </p:nvSpPr>
        <p:spPr>
          <a:xfrm>
            <a:off x="5408028" y="3542260"/>
            <a:ext cx="1728000" cy="4706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ABB919A-0A61-45AD-90BB-9C38B83844DE}"/>
              </a:ext>
            </a:extLst>
          </p:cNvPr>
          <p:cNvSpPr/>
          <p:nvPr/>
        </p:nvSpPr>
        <p:spPr>
          <a:xfrm>
            <a:off x="7139922" y="3542260"/>
            <a:ext cx="1728000" cy="47063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3938F2D-07A2-4C90-9211-1E2FDBEB7621}"/>
              </a:ext>
            </a:extLst>
          </p:cNvPr>
          <p:cNvSpPr txBox="1"/>
          <p:nvPr/>
        </p:nvSpPr>
        <p:spPr>
          <a:xfrm>
            <a:off x="2092686" y="3595489"/>
            <a:ext cx="1328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5 Minutes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3E1BE36-1AE4-4EDA-8A43-B80699E94800}"/>
              </a:ext>
            </a:extLst>
          </p:cNvPr>
          <p:cNvSpPr txBox="1"/>
          <p:nvPr/>
        </p:nvSpPr>
        <p:spPr>
          <a:xfrm>
            <a:off x="3960421" y="3595489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5 Minutes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1555AEC-7171-4A7B-9A52-68A082D9842B}"/>
              </a:ext>
            </a:extLst>
          </p:cNvPr>
          <p:cNvSpPr txBox="1"/>
          <p:nvPr/>
        </p:nvSpPr>
        <p:spPr>
          <a:xfrm>
            <a:off x="5687551" y="3595489"/>
            <a:ext cx="1302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5 Minutes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87B7808-FD4F-40D8-9A92-A6EA5D2EBF64}"/>
              </a:ext>
            </a:extLst>
          </p:cNvPr>
          <p:cNvSpPr txBox="1"/>
          <p:nvPr/>
        </p:nvSpPr>
        <p:spPr>
          <a:xfrm>
            <a:off x="7286327" y="3595489"/>
            <a:ext cx="1316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 Minutes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770C5F3-ACEA-4153-BEB5-2DC037D10E03}"/>
              </a:ext>
            </a:extLst>
          </p:cNvPr>
          <p:cNvSpPr txBox="1"/>
          <p:nvPr/>
        </p:nvSpPr>
        <p:spPr>
          <a:xfrm>
            <a:off x="9141816" y="3595489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5 Minutes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EB322B7-CA7D-44BD-8873-95DC32A81AB4}"/>
              </a:ext>
            </a:extLst>
          </p:cNvPr>
          <p:cNvSpPr txBox="1"/>
          <p:nvPr/>
        </p:nvSpPr>
        <p:spPr>
          <a:xfrm>
            <a:off x="10750115" y="3595489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5 Minutes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2" name="Isosceles Triangle 71">
            <a:extLst>
              <a:ext uri="{FF2B5EF4-FFF2-40B4-BE49-F238E27FC236}">
                <a16:creationId xmlns:a16="http://schemas.microsoft.com/office/drawing/2014/main" id="{13CB475A-3318-46B8-8071-BC6C45C6B38F}"/>
              </a:ext>
            </a:extLst>
          </p:cNvPr>
          <p:cNvSpPr/>
          <p:nvPr/>
        </p:nvSpPr>
        <p:spPr>
          <a:xfrm>
            <a:off x="2721399" y="3331208"/>
            <a:ext cx="180000" cy="216000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accent6"/>
              </a:solidFill>
            </a:endParaRPr>
          </a:p>
        </p:txBody>
      </p: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3B98A398-D5F0-48ED-B381-5741B8FE328B}"/>
              </a:ext>
            </a:extLst>
          </p:cNvPr>
          <p:cNvSpPr/>
          <p:nvPr/>
        </p:nvSpPr>
        <p:spPr>
          <a:xfrm>
            <a:off x="6182028" y="3331208"/>
            <a:ext cx="180000" cy="21600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1A5B92C0-C9D4-4D69-9E80-0D6BFB2FFE8A}"/>
              </a:ext>
            </a:extLst>
          </p:cNvPr>
          <p:cNvSpPr/>
          <p:nvPr/>
        </p:nvSpPr>
        <p:spPr>
          <a:xfrm rot="10800000">
            <a:off x="4450868" y="4010108"/>
            <a:ext cx="180000" cy="2160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545B327E-0AF0-4599-92D9-2826FD1A64FE}"/>
              </a:ext>
            </a:extLst>
          </p:cNvPr>
          <p:cNvSpPr/>
          <p:nvPr/>
        </p:nvSpPr>
        <p:spPr>
          <a:xfrm rot="10800000">
            <a:off x="7913923" y="4010108"/>
            <a:ext cx="180000" cy="21600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13696AB-3E2F-41EF-A4D9-FBF038544D83}"/>
              </a:ext>
            </a:extLst>
          </p:cNvPr>
          <p:cNvSpPr txBox="1"/>
          <p:nvPr/>
        </p:nvSpPr>
        <p:spPr>
          <a:xfrm>
            <a:off x="6504732" y="2501134"/>
            <a:ext cx="2596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  <a:cs typeface="Arial" pitchFamily="34" charset="0"/>
                <a:sym typeface="Arial"/>
              </a:rPr>
              <a:t>Index Useful Queries</a:t>
            </a:r>
            <a:endParaRPr lang="ko-KR" altLang="en-US" sz="1200" b="1" dirty="0">
              <a:solidFill>
                <a:srgbClr val="0070C0"/>
              </a:solidFill>
              <a:cs typeface="Arial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D3FA756-5613-41B0-AA38-DE134BC1B842}"/>
              </a:ext>
            </a:extLst>
          </p:cNvPr>
          <p:cNvSpPr txBox="1"/>
          <p:nvPr/>
        </p:nvSpPr>
        <p:spPr>
          <a:xfrm>
            <a:off x="10005870" y="2305573"/>
            <a:ext cx="183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cs typeface="Arial" pitchFamily="34" charset="0"/>
              </a:rPr>
              <a:t>Tips</a:t>
            </a:r>
            <a:endParaRPr lang="ko-KR" altLang="en-US" sz="1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5871F69-04FB-4C17-A763-E5E9DF0FE4CC}"/>
              </a:ext>
            </a:extLst>
          </p:cNvPr>
          <p:cNvSpPr txBox="1"/>
          <p:nvPr/>
        </p:nvSpPr>
        <p:spPr>
          <a:xfrm>
            <a:off x="2576476" y="4689591"/>
            <a:ext cx="183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  <a:cs typeface="Arial" pitchFamily="34" charset="0"/>
              </a:rPr>
              <a:t>PostgreSQL Indexes</a:t>
            </a:r>
            <a:endParaRPr lang="ko-KR" altLang="en-US" sz="1200" b="1" dirty="0">
              <a:solidFill>
                <a:srgbClr val="0070C0"/>
              </a:solidFill>
              <a:cs typeface="Arial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7F85627-00CD-4460-8083-8B28310BD69A}"/>
              </a:ext>
            </a:extLst>
          </p:cNvPr>
          <p:cNvSpPr txBox="1"/>
          <p:nvPr/>
        </p:nvSpPr>
        <p:spPr>
          <a:xfrm>
            <a:off x="7503146" y="4542167"/>
            <a:ext cx="183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  <a:cs typeface="Arial" pitchFamily="34" charset="0"/>
                <a:sym typeface="Arial"/>
              </a:rPr>
              <a:t>Index Types</a:t>
            </a:r>
            <a:endParaRPr lang="ko-KR" altLang="en-US" sz="1200" b="1" dirty="0">
              <a:solidFill>
                <a:srgbClr val="0070C0"/>
              </a:solidFill>
              <a:cs typeface="Arial" pitchFamily="34" charset="0"/>
            </a:endParaRPr>
          </a:p>
        </p:txBody>
      </p:sp>
      <p:sp>
        <p:nvSpPr>
          <p:cNvPr id="98" name="Rectangle 16">
            <a:extLst>
              <a:ext uri="{FF2B5EF4-FFF2-40B4-BE49-F238E27FC236}">
                <a16:creationId xmlns:a16="http://schemas.microsoft.com/office/drawing/2014/main" id="{F530973C-2E9F-49AE-B46E-C5B1139E205E}"/>
              </a:ext>
            </a:extLst>
          </p:cNvPr>
          <p:cNvSpPr/>
          <p:nvPr/>
        </p:nvSpPr>
        <p:spPr>
          <a:xfrm rot="2700000">
            <a:off x="4256952" y="4629961"/>
            <a:ext cx="323388" cy="57977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0" name="Rounded Rectangle 5">
            <a:extLst>
              <a:ext uri="{FF2B5EF4-FFF2-40B4-BE49-F238E27FC236}">
                <a16:creationId xmlns:a16="http://schemas.microsoft.com/office/drawing/2014/main" id="{75150AF0-7ED2-428B-982E-9DCAE824BDB0}"/>
              </a:ext>
            </a:extLst>
          </p:cNvPr>
          <p:cNvSpPr/>
          <p:nvPr/>
        </p:nvSpPr>
        <p:spPr>
          <a:xfrm flipH="1">
            <a:off x="5767651" y="2501134"/>
            <a:ext cx="476328" cy="392942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0770673-A690-054A-B423-676178519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44311" y="2466568"/>
            <a:ext cx="456185" cy="470631"/>
          </a:xfrm>
          <a:prstGeom prst="rect">
            <a:avLst/>
          </a:prstGeom>
        </p:spPr>
      </p:pic>
      <p:pic>
        <p:nvPicPr>
          <p:cNvPr id="7" name="Picture 6" descr="A picture containing light, food&#10;&#10;Description automatically generated">
            <a:extLst>
              <a:ext uri="{FF2B5EF4-FFF2-40B4-BE49-F238E27FC236}">
                <a16:creationId xmlns:a16="http://schemas.microsoft.com/office/drawing/2014/main" id="{59CD2BE4-90B8-2543-B5B4-1CE05597C9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559160" y="4454740"/>
            <a:ext cx="452887" cy="543464"/>
          </a:xfrm>
          <a:prstGeom prst="rect">
            <a:avLst/>
          </a:prstGeom>
        </p:spPr>
      </p:pic>
      <p:pic>
        <p:nvPicPr>
          <p:cNvPr id="15" name="Picture 14" descr="A picture containing food, plate, game&#10;&#10;Description automatically generated">
            <a:extLst>
              <a:ext uri="{FF2B5EF4-FFF2-40B4-BE49-F238E27FC236}">
                <a16:creationId xmlns:a16="http://schemas.microsoft.com/office/drawing/2014/main" id="{7F74FFCD-B053-3544-9BF7-5C8226480C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291804" y="2305573"/>
            <a:ext cx="715371" cy="508957"/>
          </a:xfrm>
          <a:prstGeom prst="rect">
            <a:avLst/>
          </a:prstGeom>
        </p:spPr>
      </p:pic>
      <p:sp>
        <p:nvSpPr>
          <p:cNvPr id="33" name="Isosceles Triangle 72">
            <a:extLst>
              <a:ext uri="{FF2B5EF4-FFF2-40B4-BE49-F238E27FC236}">
                <a16:creationId xmlns:a16="http://schemas.microsoft.com/office/drawing/2014/main" id="{30ED44E7-A49F-D44E-B43C-6BA736845EC4}"/>
              </a:ext>
            </a:extLst>
          </p:cNvPr>
          <p:cNvSpPr/>
          <p:nvPr/>
        </p:nvSpPr>
        <p:spPr>
          <a:xfrm>
            <a:off x="9575158" y="3331049"/>
            <a:ext cx="180000" cy="21600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33015104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Duplicate Indexes</a:t>
            </a:r>
            <a:endParaRPr b="0" dirty="0"/>
          </a:p>
        </p:txBody>
      </p:sp>
      <p:sp>
        <p:nvSpPr>
          <p:cNvPr id="283" name="Google Shape;283;p28"/>
          <p:cNvSpPr txBox="1"/>
          <p:nvPr/>
        </p:nvSpPr>
        <p:spPr>
          <a:xfrm>
            <a:off x="176051" y="3429000"/>
            <a:ext cx="11839895" cy="283875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indrelid::regclass relname, indkey, amname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pg_index i, pg_opclass o, pg_am a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o.oid =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(indclass)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a.oid = o.opcmethod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BY relname, indclass, amname, indkey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HAVING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count(*) &gt; 1;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relname | indkey | amname 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---------+--------+--------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bar     |      2 | btree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 row)</a:t>
            </a:r>
          </a:p>
        </p:txBody>
      </p:sp>
      <p:sp>
        <p:nvSpPr>
          <p:cNvPr id="284" name="Google Shape;284;p28"/>
          <p:cNvSpPr txBox="1"/>
          <p:nvPr/>
        </p:nvSpPr>
        <p:spPr>
          <a:xfrm>
            <a:off x="176050" y="938594"/>
            <a:ext cx="11839895" cy="2371765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indrelid::regclass relname,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indexrelid::regclass indexname, indkey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pg_index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relname,indexname,indkey;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relname          |                   indexname                   | indkey  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--------------------------+-----------------------------------------------+---------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pg_index                 | pg_index_indexrelid_index                     | 1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pg_toast.pg_toast_2615   | pg_toast.pg_toast_2615_index                  | 1 2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pg_constraint            | pg_constraint_conparentid_index               | 11</a:t>
            </a:r>
          </a:p>
        </p:txBody>
      </p:sp>
    </p:spTree>
    <p:extLst>
      <p:ext uri="{BB962C8B-B14F-4D97-AF65-F5344CB8AC3E}">
        <p14:creationId xmlns:p14="http://schemas.microsoft.com/office/powerpoint/2010/main" val="2453999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677998-39C4-CC4A-AF93-3914E9CB1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amname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opfname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pg_opfamily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pg_am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opfmethod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pg_am.oid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amname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‘gin';</a:t>
            </a: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amname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|   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opfname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</a:t>
            </a: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--------+----------------</a:t>
            </a: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gin   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array_ops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gin   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tsvector_ops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gin   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jsonb_ops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gin   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jsonb_path_ops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amname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opfname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pg_opfamily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pg_am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opfmethod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pg_am.oid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amname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‘gist';</a:t>
            </a: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amname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|  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opfname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   </a:t>
            </a: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--------+--------------</a:t>
            </a: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network_ops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box_ops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poly_ops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circle_ops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point_ops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tsvector_ops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tsquery_ops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range_ops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jsonb_ops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PK" sz="1000" dirty="0"/>
          </a:p>
        </p:txBody>
      </p:sp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Supported Data Types For  A Particular Indexes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28628336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0C9A74-4074-EB4C-A354-B36C22AF6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postgres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=# \d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pg_stat_user_indexes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View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pg_catalog.pg_stat_user_indexes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  Column     |  Type  | Collation | Nullable | Default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---------------+--------+-----------+----------+---------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      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  |           |          |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indexrelid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  |           |          |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  | name   |           |          |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      | name   |           |          |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indexrelname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| name   |           |          |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idx_scan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  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bigint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          |          |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idx_tup_read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bigint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          |          |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idx_tup_fetch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bigint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          |          | </a:t>
            </a:r>
          </a:p>
          <a:p>
            <a:br>
              <a:rPr lang="en-US" dirty="0"/>
            </a:br>
            <a:endParaRPr lang="en-US" dirty="0"/>
          </a:p>
          <a:p>
            <a:endParaRPr lang="en-PK" dirty="0"/>
          </a:p>
        </p:txBody>
      </p:sp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Index Stats (</a:t>
            </a:r>
            <a:r>
              <a:rPr lang="en-US" sz="2800" b="0" dirty="0" err="1"/>
              <a:t>pg_stat_user_indexes</a:t>
            </a:r>
            <a:r>
              <a:rPr lang="en-US" sz="2800" b="0" dirty="0"/>
              <a:t>, </a:t>
            </a:r>
            <a:r>
              <a:rPr lang="en-US" sz="2800" b="0" dirty="0" err="1"/>
              <a:t>pg_stat_statement</a:t>
            </a:r>
            <a:r>
              <a:rPr lang="en-US" sz="2800" b="0" dirty="0"/>
              <a:t>)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3722238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D7DE74-4572-054E-A960-0E5F2DB11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indexrelname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idx_scan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pg_catalog.pg_stat_user_indexes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indexrelname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idx_scan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---------+---------------+----------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foo   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idx_foo_date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|       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bar   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idx_btree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    |        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bar   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idx_btree_id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|        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bar   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idx_btree_name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|       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6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bar   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idx_brin_brin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|       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(7 rows)</a:t>
            </a:r>
          </a:p>
          <a:p>
            <a:endParaRPr lang="en-PK" dirty="0"/>
          </a:p>
        </p:txBody>
      </p:sp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Unused Indexes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1734269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B6A9C022-8C72-A542-8920-27497EF8D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952" y="0"/>
            <a:ext cx="12312952" cy="692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676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3FDF83-2446-DE4E-83E8-393AA1AA4C2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3675" y="28575"/>
            <a:ext cx="11998325" cy="541338"/>
          </a:xfrm>
        </p:spPr>
        <p:txBody>
          <a:bodyPr>
            <a:normAutofit/>
          </a:bodyPr>
          <a:lstStyle/>
          <a:p>
            <a:r>
              <a:rPr lang="en-US" sz="2600" b="0">
                <a:latin typeface="Calibri" panose="020F0502020204030204" pitchFamily="34" charset="0"/>
                <a:cs typeface="Calibri" panose="020F0502020204030204" pitchFamily="34" charset="0"/>
              </a:rPr>
              <a:t>Heap / Index</a:t>
            </a:r>
            <a:endParaRPr lang="en-US" sz="26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13" descr="Timeline&#10;&#10;Description automatically generated">
            <a:extLst>
              <a:ext uri="{FF2B5EF4-FFF2-40B4-BE49-F238E27FC236}">
                <a16:creationId xmlns:a16="http://schemas.microsoft.com/office/drawing/2014/main" id="{C0186321-B98E-614F-8538-58E4E4A33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106781" y="1404647"/>
            <a:ext cx="5473314" cy="4104986"/>
          </a:xfrm>
          <a:prstGeom prst="rect">
            <a:avLst/>
          </a:prstGeom>
        </p:spPr>
      </p:pic>
      <p:pic>
        <p:nvPicPr>
          <p:cNvPr id="16" name="Picture 15" descr="A picture containing calendar&#10;&#10;Description automatically generated">
            <a:extLst>
              <a:ext uri="{FF2B5EF4-FFF2-40B4-BE49-F238E27FC236}">
                <a16:creationId xmlns:a16="http://schemas.microsoft.com/office/drawing/2014/main" id="{3C3FF8D8-D124-D645-8C11-7D24F1347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209179" y="1404651"/>
            <a:ext cx="5473311" cy="4104984"/>
          </a:xfrm>
          <a:prstGeom prst="rect">
            <a:avLst/>
          </a:prstGeom>
        </p:spPr>
      </p:pic>
      <p:pic>
        <p:nvPicPr>
          <p:cNvPr id="24" name="Picture 23" descr="Open book">
            <a:extLst>
              <a:ext uri="{FF2B5EF4-FFF2-40B4-BE49-F238E27FC236}">
                <a16:creationId xmlns:a16="http://schemas.microsoft.com/office/drawing/2014/main" id="{9A3311FE-BCD3-4246-A663-2B192BA6B07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9280" y="664204"/>
            <a:ext cx="3681665" cy="55295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83;p11">
            <a:extLst>
              <a:ext uri="{FF2B5EF4-FFF2-40B4-BE49-F238E27FC236}">
                <a16:creationId xmlns:a16="http://schemas.microsoft.com/office/drawing/2014/main" id="{68776579-A14F-A248-9D17-BCE0CCC65AD6}"/>
              </a:ext>
            </a:extLst>
          </p:cNvPr>
          <p:cNvSpPr/>
          <p:nvPr/>
        </p:nvSpPr>
        <p:spPr>
          <a:xfrm>
            <a:off x="6635008" y="2843358"/>
            <a:ext cx="5376992" cy="3597902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buClr>
                <a:srgbClr val="373737"/>
              </a:buClr>
              <a:buSzPts val="1800"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$ ls $PGDATA/base/13680/</a:t>
            </a:r>
            <a:r>
              <a:rPr lang="en-US" b="1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16384</a:t>
            </a: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 </a:t>
            </a:r>
          </a:p>
          <a:p>
            <a:pPr lvl="0">
              <a:buClr>
                <a:srgbClr val="373737"/>
              </a:buClr>
              <a:buSzPts val="1800"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$PGDATA/base/13680/</a:t>
            </a:r>
            <a:r>
              <a:rPr lang="en-US" b="1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16384</a:t>
            </a:r>
            <a:endParaRPr lang="en-US" dirty="0">
              <a:solidFill>
                <a:schemeClr val="accen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83" name="Google Shape;83;p11"/>
          <p:cNvSpPr/>
          <p:nvPr/>
        </p:nvSpPr>
        <p:spPr>
          <a:xfrm>
            <a:off x="180000" y="858856"/>
            <a:ext cx="11821671" cy="1892734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285750" lvl="0" indent="-285750">
              <a:buClr>
                <a:srgbClr val="373737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73737"/>
                </a:solidFill>
              </a:rPr>
              <a:t>Rows / Tuples stored in a table.</a:t>
            </a:r>
          </a:p>
          <a:p>
            <a:pPr marL="285750" lvl="0" indent="-285750">
              <a:buClr>
                <a:srgbClr val="373737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73737"/>
                </a:solidFill>
              </a:rPr>
              <a:t>Every table in PostgreSQL has physical disk file(s)</a:t>
            </a:r>
            <a:endParaRPr lang="en-US" sz="1800" dirty="0"/>
          </a:p>
          <a:p>
            <a:pPr marL="285750" lvl="0" indent="-285750">
              <a:buClr>
                <a:srgbClr val="373737"/>
              </a:buClr>
              <a:buSzPts val="19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The physical files on disk can be seen in the $PGDATA directory</a:t>
            </a:r>
          </a:p>
          <a:p>
            <a:pPr marL="285750" indent="-285750">
              <a:buClr>
                <a:srgbClr val="373737"/>
              </a:buClr>
              <a:buSzPts val="19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PostgreSQL $PGDATA directory.</a:t>
            </a:r>
          </a:p>
          <a:p>
            <a:pPr marL="285750" indent="-285750">
              <a:buClr>
                <a:srgbClr val="373737"/>
              </a:buClr>
              <a:buSzPts val="19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73737"/>
                </a:solidFill>
              </a:rPr>
              <a:t>Tuple stored in a table does not have any order.</a:t>
            </a:r>
          </a:p>
          <a:p>
            <a:pPr marL="285750" indent="-285750">
              <a:buClr>
                <a:srgbClr val="373737"/>
              </a:buClr>
              <a:buSzPts val="1900"/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900"/>
              <a:buFont typeface="Courier New"/>
              <a:buNone/>
            </a:pPr>
            <a:endParaRPr dirty="0"/>
          </a:p>
        </p:txBody>
      </p:sp>
      <p:sp>
        <p:nvSpPr>
          <p:cNvPr id="86" name="Google Shape;86;p11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2600" b="0" dirty="0">
                <a:latin typeface="Calibri" panose="020F0502020204030204" pitchFamily="34" charset="0"/>
                <a:cs typeface="Calibri" panose="020F0502020204030204" pitchFamily="34" charset="0"/>
              </a:rPr>
              <a:t>PostgreSQL Tables (Heap)</a:t>
            </a:r>
          </a:p>
        </p:txBody>
      </p:sp>
      <p:sp>
        <p:nvSpPr>
          <p:cNvPr id="21" name="Google Shape;83;p11">
            <a:extLst>
              <a:ext uri="{FF2B5EF4-FFF2-40B4-BE49-F238E27FC236}">
                <a16:creationId xmlns:a16="http://schemas.microsoft.com/office/drawing/2014/main" id="{DFCE24E5-15B3-C948-A3B9-AC36FF5D8F4F}"/>
              </a:ext>
            </a:extLst>
          </p:cNvPr>
          <p:cNvSpPr/>
          <p:nvPr/>
        </p:nvSpPr>
        <p:spPr>
          <a:xfrm>
            <a:off x="180000" y="2843356"/>
            <a:ext cx="6350273" cy="3597904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buClr>
                <a:srgbClr val="373737"/>
              </a:buClr>
              <a:buSzPts val="1900"/>
            </a:pPr>
            <a:r>
              <a:rPr lang="en-US" sz="13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CREATE TABLE </a:t>
            </a:r>
            <a:r>
              <a:rPr lang="en-US" sz="13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admin(id int, name text, dt date);</a:t>
            </a:r>
            <a:endParaRPr lang="en-US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buClr>
                <a:srgbClr val="373737"/>
              </a:buClr>
              <a:buSzPts val="1900"/>
            </a:pPr>
            <a:r>
              <a:rPr lang="en-US" sz="13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SELECT</a:t>
            </a:r>
            <a:r>
              <a:rPr lang="en-US" sz="13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300" b="1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relfilenode</a:t>
            </a:r>
            <a:r>
              <a:rPr lang="en-US" sz="13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3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FROM</a:t>
            </a:r>
            <a:r>
              <a:rPr lang="en-US" sz="13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300" b="1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pg_class</a:t>
            </a:r>
            <a:r>
              <a:rPr lang="en-US" sz="1300" b="1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3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WHERE</a:t>
            </a:r>
            <a:r>
              <a:rPr lang="en-US" sz="13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300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relname</a:t>
            </a:r>
            <a:r>
              <a:rPr lang="en-US" sz="13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3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LIKE</a:t>
            </a:r>
            <a:r>
              <a:rPr lang="en-US" sz="13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‘admin’;</a:t>
            </a:r>
            <a:endParaRPr lang="en-US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buClr>
                <a:srgbClr val="373737"/>
              </a:buClr>
              <a:buSzPts val="1900"/>
            </a:pPr>
            <a:r>
              <a:rPr lang="en-US" sz="1300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relfilenode</a:t>
            </a:r>
            <a:r>
              <a:rPr lang="en-US" sz="13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</a:t>
            </a:r>
            <a:endParaRPr lang="en-US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buClr>
                <a:srgbClr val="373737"/>
              </a:buClr>
              <a:buSzPts val="1900"/>
            </a:pPr>
            <a:r>
              <a:rPr lang="en-US" sz="13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-------------</a:t>
            </a:r>
            <a:endParaRPr lang="en-US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buClr>
                <a:srgbClr val="373737"/>
              </a:buClr>
              <a:buSzPts val="1900"/>
            </a:pPr>
            <a:r>
              <a:rPr lang="en-US" sz="1300" b="1" dirty="0">
                <a:solidFill>
                  <a:schemeClr val="accent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16384</a:t>
            </a:r>
          </a:p>
        </p:txBody>
      </p:sp>
    </p:spTree>
    <p:extLst>
      <p:ext uri="{BB962C8B-B14F-4D97-AF65-F5344CB8AC3E}">
        <p14:creationId xmlns:p14="http://schemas.microsoft.com/office/powerpoint/2010/main" val="220954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"/>
          <p:cNvSpPr/>
          <p:nvPr/>
        </p:nvSpPr>
        <p:spPr>
          <a:xfrm>
            <a:off x="180000" y="2094219"/>
            <a:ext cx="11809140" cy="1588547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GB" sz="1500" b="1" dirty="0">
                <a:solidFill>
                  <a:srgbClr val="0070C0"/>
                </a:solidFill>
                <a:latin typeface="Courier New"/>
                <a:cs typeface="Courier New"/>
              </a:rPr>
              <a:t>EXPLAIN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500" b="1" dirty="0">
                <a:solidFill>
                  <a:srgbClr val="0070C0"/>
                </a:solidFill>
                <a:latin typeface="Courier New"/>
                <a:cs typeface="Courier New"/>
              </a:rPr>
              <a:t>ANALYZE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500" b="1" dirty="0">
                <a:solidFill>
                  <a:srgbClr val="0070C0"/>
                </a:solidFill>
                <a:latin typeface="Courier New"/>
                <a:cs typeface="Courier New"/>
              </a:rPr>
              <a:t>SELECT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name </a:t>
            </a:r>
            <a:r>
              <a:rPr lang="en-GB" sz="1500" b="1" dirty="0">
                <a:solidFill>
                  <a:srgbClr val="0070C0"/>
                </a:solidFill>
                <a:latin typeface="Courier New"/>
                <a:cs typeface="Courier New"/>
              </a:rPr>
              <a:t>FROM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admin;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                                  QUERY PLAN                                                       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------------------------------------------------------------------------------------------------------------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Scan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on admin 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Planning Time: 0.038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Execution Time: 34185.803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(3 rows)</a:t>
            </a:r>
          </a:p>
        </p:txBody>
      </p:sp>
      <p:sp>
        <p:nvSpPr>
          <p:cNvPr id="106" name="Google Shape;106;p12"/>
          <p:cNvSpPr/>
          <p:nvPr/>
        </p:nvSpPr>
        <p:spPr>
          <a:xfrm>
            <a:off x="180000" y="3772339"/>
            <a:ext cx="11809140" cy="2031323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GB" sz="1500" b="1" dirty="0">
                <a:solidFill>
                  <a:srgbClr val="0070C0"/>
                </a:solidFill>
                <a:latin typeface="Courier New"/>
                <a:cs typeface="Courier New"/>
              </a:rPr>
              <a:t>EXPLAIN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500" b="1" dirty="0">
                <a:solidFill>
                  <a:srgbClr val="0070C0"/>
                </a:solidFill>
                <a:latin typeface="Courier New"/>
                <a:cs typeface="Courier New"/>
              </a:rPr>
              <a:t>ANALYZE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500" b="1" dirty="0">
                <a:solidFill>
                  <a:srgbClr val="0070C0"/>
                </a:solidFill>
                <a:latin typeface="Courier New"/>
                <a:cs typeface="Courier New"/>
              </a:rPr>
              <a:t>SELECT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name </a:t>
            </a:r>
            <a:r>
              <a:rPr lang="en-GB" sz="1500" b="1" dirty="0">
                <a:solidFill>
                  <a:srgbClr val="0070C0"/>
                </a:solidFill>
                <a:latin typeface="Courier New"/>
                <a:cs typeface="Courier New"/>
              </a:rPr>
              <a:t>FROM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admin </a:t>
            </a:r>
            <a:r>
              <a:rPr lang="en-GB" sz="1500" b="1" dirty="0">
                <a:solidFill>
                  <a:srgbClr val="0070C0"/>
                </a:solidFill>
                <a:latin typeface="Courier New"/>
                <a:cs typeface="Courier New"/>
              </a:rPr>
              <a:t>WHERE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id = 1200;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                                        QUERY PLAN                                                  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-------------------------------------------------------------------------------------------------------------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Scan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on admin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  Filter: (id = 1200)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  Rows Removed by Filter: 99999812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Planning Time: 0.111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Execution Time: 26026.162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(5 rows)</a:t>
            </a:r>
          </a:p>
        </p:txBody>
      </p:sp>
      <p:sp>
        <p:nvSpPr>
          <p:cNvPr id="109" name="Google Shape;109;p12"/>
          <p:cNvSpPr txBox="1"/>
          <p:nvPr/>
        </p:nvSpPr>
        <p:spPr>
          <a:xfrm>
            <a:off x="180000" y="885600"/>
            <a:ext cx="11880000" cy="1119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marR="0" lvl="0" indent="-342900" defTabSz="457200"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kern="1200" dirty="0">
                <a:solidFill>
                  <a:srgbClr val="373737"/>
                </a:solidFill>
                <a:latin typeface="Exo 2"/>
                <a:ea typeface="+mn-ea"/>
                <a:cs typeface="Calibri" panose="020F0502020204030204" pitchFamily="34" charset="0"/>
              </a:rPr>
              <a:t>Select whole table, must be a sequential scan.</a:t>
            </a:r>
          </a:p>
          <a:p>
            <a:pPr marL="342900" indent="-342900" defTabSz="457200"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kern="1200" dirty="0">
                <a:solidFill>
                  <a:srgbClr val="373737"/>
                </a:solidFill>
                <a:latin typeface="Exo 2"/>
                <a:ea typeface="+mn-ea"/>
                <a:cs typeface="Calibri" panose="020F0502020204030204" pitchFamily="34" charset="0"/>
              </a:rPr>
              <a:t>Select table’s rows where id is 1200, it should not be a sequential scan.</a:t>
            </a:r>
            <a:endParaRPr lang="en-US" sz="1800" kern="1200" dirty="0">
              <a:solidFill>
                <a:srgbClr val="373737"/>
              </a:solidFill>
              <a:latin typeface="Exo 2"/>
              <a:ea typeface="+mn-ea"/>
              <a:cs typeface="Calibri" panose="020F0502020204030204" pitchFamily="34" charset="0"/>
              <a:sym typeface="Exo 2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endParaRPr dirty="0"/>
          </a:p>
        </p:txBody>
      </p:sp>
      <p:sp>
        <p:nvSpPr>
          <p:cNvPr id="113" name="Google Shape;113;p12"/>
          <p:cNvSpPr txBox="1"/>
          <p:nvPr/>
        </p:nvSpPr>
        <p:spPr>
          <a:xfrm>
            <a:off x="1107765" y="2400294"/>
            <a:ext cx="911811" cy="276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Make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sense</a:t>
            </a:r>
            <a:r>
              <a:rPr lang="en-US" sz="1200" b="1" dirty="0">
                <a:solidFill>
                  <a:srgbClr val="FF0000"/>
                </a:solidFill>
                <a:latin typeface="Ink Free" panose="03080402000500000000" pitchFamily="66" charset="0"/>
              </a:rPr>
              <a:t>?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endParaRPr sz="1200" b="1" i="0" u="none" strike="noStrike" cap="none" dirty="0">
              <a:solidFill>
                <a:srgbClr val="FF0000"/>
              </a:solidFill>
              <a:latin typeface="Ink Free" panose="03080402000500000000" pitchFamily="66" charset="0"/>
              <a:sym typeface="Arial"/>
            </a:endParaRPr>
          </a:p>
        </p:txBody>
      </p:sp>
      <p:sp>
        <p:nvSpPr>
          <p:cNvPr id="114" name="Google Shape;114;p12"/>
          <p:cNvSpPr txBox="1"/>
          <p:nvPr/>
        </p:nvSpPr>
        <p:spPr>
          <a:xfrm>
            <a:off x="1107766" y="4114201"/>
            <a:ext cx="911811" cy="23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Why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?</a:t>
            </a:r>
            <a:endParaRPr sz="1200" b="1" i="0" u="none" strike="noStrike" cap="none" dirty="0">
              <a:solidFill>
                <a:srgbClr val="FF0000"/>
              </a:solidFill>
              <a:latin typeface="Ink Free" panose="03080402000500000000" pitchFamily="66" charset="0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01E833-D5FA-0A49-9099-409B33383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Calibri" panose="020F0502020204030204" pitchFamily="34" charset="0"/>
              </a:rPr>
              <a:t>PostgreSQL Tables (Heap)</a:t>
            </a:r>
            <a:endParaRPr lang="en-PK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b="0" dirty="0"/>
              <a:t>Sequential Scan</a:t>
            </a:r>
          </a:p>
        </p:txBody>
      </p:sp>
      <p:sp>
        <p:nvSpPr>
          <p:cNvPr id="68" name="Google Shape;141;p15">
            <a:extLst>
              <a:ext uri="{FF2B5EF4-FFF2-40B4-BE49-F238E27FC236}">
                <a16:creationId xmlns:a16="http://schemas.microsoft.com/office/drawing/2014/main" id="{10E7FDB3-E64C-5042-B425-38EBA0506986}"/>
              </a:ext>
            </a:extLst>
          </p:cNvPr>
          <p:cNvSpPr/>
          <p:nvPr/>
        </p:nvSpPr>
        <p:spPr>
          <a:xfrm>
            <a:off x="193849" y="823180"/>
            <a:ext cx="5172808" cy="53194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GB" b="1" dirty="0">
                <a:solidFill>
                  <a:srgbClr val="0070C0"/>
                </a:solidFill>
                <a:latin typeface="Courier New"/>
                <a:cs typeface="Courier New"/>
              </a:rPr>
              <a:t>SELECT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b="1" dirty="0">
                <a:solidFill>
                  <a:srgbClr val="0070C0"/>
                </a:solidFill>
                <a:latin typeface="Courier New"/>
                <a:cs typeface="Courier New"/>
              </a:rPr>
              <a:t>FROM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admin </a:t>
            </a:r>
            <a:r>
              <a:rPr lang="en-GB" b="1" dirty="0">
                <a:solidFill>
                  <a:srgbClr val="0070C0"/>
                </a:solidFill>
                <a:latin typeface="Courier New"/>
                <a:cs typeface="Courier New"/>
              </a:rPr>
              <a:t>WHERE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dt &lt; '2021/04/01';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id  |    name     |     dt     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-----+-------------+------------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 53 | James       | 2020-01-01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  1 | Alex Johns  | 2020-01-02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 10 | Bob William | 2020-01-04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 3  | Charli      | 2020-01-01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 16 | David       | 2020-08-02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 78 | Benjamin    | 1990-01-02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100 | Oliver      | 2018-01-01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 42 | Noah        | 2020-01-05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 71 | Ethan       | 2020-01-04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 55 | Mason       | 2020-08-01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 11 | Liam        | 2018-01-04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 50 | Elijah      | 2021-01-04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(12 rows)</a:t>
            </a:r>
          </a:p>
          <a:p>
            <a:b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</a:b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*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admin WHERE id = 16;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| id | name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-------+----+------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(1,0) | 16 | David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(1 rows)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9E3E899-AA8B-6E4E-A956-0E3A363617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13956" y="1046308"/>
            <a:ext cx="6619757" cy="509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9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4"/>
          <p:cNvSpPr/>
          <p:nvPr/>
        </p:nvSpPr>
        <p:spPr>
          <a:xfrm>
            <a:off x="202416" y="4708609"/>
            <a:ext cx="11779807" cy="17082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GB" sz="1200" b="1" dirty="0">
                <a:solidFill>
                  <a:srgbClr val="0070C0"/>
                </a:solidFill>
                <a:latin typeface="Courier New"/>
                <a:cs typeface="Courier New"/>
              </a:rPr>
              <a:t>EXPLAIN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1" dirty="0">
                <a:solidFill>
                  <a:srgbClr val="0070C0"/>
                </a:solidFill>
                <a:latin typeface="Courier New"/>
                <a:cs typeface="Courier New"/>
              </a:rPr>
              <a:t>ANALYZE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1" dirty="0">
                <a:solidFill>
                  <a:srgbClr val="0070C0"/>
                </a:solidFill>
                <a:latin typeface="Courier New"/>
                <a:cs typeface="Courier New"/>
              </a:rPr>
              <a:t>SELECT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name </a:t>
            </a:r>
            <a:r>
              <a:rPr lang="en-GB" sz="1200" b="1" dirty="0">
                <a:solidFill>
                  <a:srgbClr val="0070C0"/>
                </a:solidFill>
                <a:latin typeface="Courier New"/>
                <a:cs typeface="Courier New"/>
              </a:rPr>
              <a:t>FROM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admin </a:t>
            </a:r>
            <a:r>
              <a:rPr lang="en-GB" sz="1200" b="1" dirty="0">
                <a:solidFill>
                  <a:srgbClr val="0070C0"/>
                </a:solidFill>
                <a:latin typeface="Courier New"/>
                <a:cs typeface="Courier New"/>
              </a:rPr>
              <a:t>WHERE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id = 1200;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                                        QUERY PLAN                                                   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---------------------------------------------------------------------------------------------------------------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Index Scan using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idx_id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on admin  (cost=0.57..8.59 rows=1 width=14) (actual time=2.231..2.233 rows=1 loops=1)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 Index Cond: (id = 1200)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Planning Time: 0.288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Execution Time: </a:t>
            </a:r>
            <a:r>
              <a:rPr lang="en-GB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2.256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7" name="Google Shape;127;p14"/>
          <p:cNvSpPr/>
          <p:nvPr/>
        </p:nvSpPr>
        <p:spPr>
          <a:xfrm>
            <a:off x="174354" y="4262365"/>
            <a:ext cx="11807869" cy="3231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 INDEX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  <a:sym typeface="Courier New"/>
              </a:rPr>
              <a:t>idx</a:t>
            </a:r>
            <a:r>
              <a:rPr lang="en-US" sz="1200" b="1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_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  <a:sym typeface="Courier New"/>
              </a:rPr>
              <a:t>ON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  <a:sym typeface="Courier New"/>
              </a:rPr>
              <a:t>admin(id);</a:t>
            </a:r>
            <a:endParaRPr sz="1200" dirty="0">
              <a:latin typeface="Courier New" panose="02070309020205020404" pitchFamily="49" charset="0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128" name="Google Shape;128;p14"/>
          <p:cNvSpPr/>
          <p:nvPr/>
        </p:nvSpPr>
        <p:spPr>
          <a:xfrm>
            <a:off x="174355" y="2626404"/>
            <a:ext cx="11807869" cy="1568091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GB" sz="1200" b="1" dirty="0">
                <a:solidFill>
                  <a:srgbClr val="0070C0"/>
                </a:solidFill>
                <a:latin typeface="Courier New"/>
                <a:cs typeface="Courier New"/>
              </a:rPr>
              <a:t>EXPLAIN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1" dirty="0">
                <a:solidFill>
                  <a:srgbClr val="0070C0"/>
                </a:solidFill>
                <a:latin typeface="Courier New"/>
                <a:cs typeface="Courier New"/>
              </a:rPr>
              <a:t>ANALYZE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1" dirty="0">
                <a:solidFill>
                  <a:srgbClr val="0070C0"/>
                </a:solidFill>
                <a:latin typeface="Courier New"/>
                <a:cs typeface="Courier New"/>
              </a:rPr>
              <a:t>SELECT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name </a:t>
            </a:r>
            <a:r>
              <a:rPr lang="en-GB" sz="1200" b="1" dirty="0">
                <a:solidFill>
                  <a:srgbClr val="0070C0"/>
                </a:solidFill>
                <a:latin typeface="Courier New"/>
                <a:cs typeface="Courier New"/>
              </a:rPr>
              <a:t>FROM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admin </a:t>
            </a:r>
            <a:r>
              <a:rPr lang="en-GB" sz="1200" b="1" dirty="0">
                <a:solidFill>
                  <a:srgbClr val="0070C0"/>
                </a:solidFill>
                <a:latin typeface="Courier New"/>
                <a:cs typeface="Courier New"/>
              </a:rPr>
              <a:t>WHERE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id = 1200;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                                        QUERY PLAN                                                  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-------------------------------------------------------------------------------------------------------------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GB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Scan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on admin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 Filter: (id = 1200)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 Rows Removed by Filter: 99999812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Planning Time: 0.111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Execution Time: </a:t>
            </a:r>
            <a:r>
              <a:rPr lang="en-GB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26026.162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9" name="Google Shape;129;p14"/>
          <p:cNvSpPr txBox="1"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Why Index?                                                                                  </a:t>
            </a:r>
            <a:endParaRPr b="0" dirty="0"/>
          </a:p>
        </p:txBody>
      </p:sp>
      <p:sp>
        <p:nvSpPr>
          <p:cNvPr id="135" name="Google Shape;135;p14"/>
          <p:cNvSpPr txBox="1">
            <a:spLocks noGrp="1"/>
          </p:cNvSpPr>
          <p:nvPr>
            <p:ph idx="4294967295"/>
          </p:nvPr>
        </p:nvSpPr>
        <p:spPr>
          <a:xfrm>
            <a:off x="311150" y="823913"/>
            <a:ext cx="11880850" cy="1708150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373737"/>
                </a:solidFill>
                <a:latin typeface="Exo 2"/>
                <a:sym typeface="Arial"/>
              </a:rPr>
              <a:t>Indexes are entry points for tables</a:t>
            </a:r>
            <a:endParaRPr sz="1800" dirty="0">
              <a:solidFill>
                <a:srgbClr val="373737"/>
              </a:solidFill>
              <a:latin typeface="Exo 2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373737"/>
                </a:solidFill>
                <a:latin typeface="Exo 2"/>
                <a:sym typeface="Arial"/>
              </a:rPr>
              <a:t>Index used to locate the tuples in the table</a:t>
            </a:r>
            <a:endParaRPr sz="1800" dirty="0">
              <a:solidFill>
                <a:srgbClr val="373737"/>
              </a:solidFill>
              <a:latin typeface="Exo 2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373737"/>
                </a:solidFill>
                <a:latin typeface="Exo 2"/>
                <a:sym typeface="Arial"/>
              </a:rPr>
              <a:t>The sole reason to have an index is performance</a:t>
            </a:r>
            <a:endParaRPr sz="1800" dirty="0">
              <a:solidFill>
                <a:srgbClr val="373737"/>
              </a:solidFill>
              <a:latin typeface="Exo 2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373737"/>
                </a:solidFill>
                <a:latin typeface="Exo 2"/>
                <a:sym typeface="Arial"/>
              </a:rPr>
              <a:t>Index is stored separately from the table’s main storage (PostgreSQL Heap)</a:t>
            </a:r>
            <a:endParaRPr sz="1800" dirty="0">
              <a:solidFill>
                <a:srgbClr val="373737"/>
              </a:solidFill>
              <a:latin typeface="Exo 2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373737"/>
                </a:solidFill>
                <a:latin typeface="Exo 2"/>
                <a:sym typeface="Arial"/>
              </a:rPr>
              <a:t>More storage required to store the index along with original table</a:t>
            </a:r>
            <a:endParaRPr sz="1800" dirty="0">
              <a:solidFill>
                <a:srgbClr val="373737"/>
              </a:solidFill>
              <a:latin typeface="Exo 2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713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0FB24-6C9D-154D-97AC-9EEB7A5D2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PostgreSQL Indexes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1FFDB-F3D2-F249-8E98-499D94010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53153917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heme/theme1.xml><?xml version="1.0" encoding="utf-8"?>
<a:theme xmlns:a="http://schemas.openxmlformats.org/drawingml/2006/main" name="1_PLE19 Master">
  <a:themeElements>
    <a:clrScheme name="Percona">
      <a:dk1>
        <a:srgbClr val="000000"/>
      </a:dk1>
      <a:lt1>
        <a:srgbClr val="FFFFFF"/>
      </a:lt1>
      <a:dk2>
        <a:srgbClr val="9B9C9B"/>
      </a:dk2>
      <a:lt2>
        <a:srgbClr val="D5D5D5"/>
      </a:lt2>
      <a:accent1>
        <a:srgbClr val="EF9000"/>
      </a:accent1>
      <a:accent2>
        <a:srgbClr val="BE1818"/>
      </a:accent2>
      <a:accent3>
        <a:srgbClr val="EFC700"/>
      </a:accent3>
      <a:accent4>
        <a:srgbClr val="4E378C"/>
      </a:accent4>
      <a:accent5>
        <a:srgbClr val="7E4191"/>
      </a:accent5>
      <a:accent6>
        <a:srgbClr val="EFD979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LAM15 Template">
  <a:themeElements>
    <a:clrScheme name="PLAM15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B3C1F"/>
      </a:accent1>
      <a:accent2>
        <a:srgbClr val="D96D1A"/>
      </a:accent2>
      <a:accent3>
        <a:srgbClr val="FCB628"/>
      </a:accent3>
      <a:accent4>
        <a:srgbClr val="4E9E2C"/>
      </a:accent4>
      <a:accent5>
        <a:srgbClr val="1ABBC7"/>
      </a:accent5>
      <a:accent6>
        <a:srgbClr val="958B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25710</TotalTime>
  <Words>3948</Words>
  <Application>Microsoft Macintosh PowerPoint</Application>
  <PresentationFormat>Widescreen</PresentationFormat>
  <Paragraphs>515</Paragraphs>
  <Slides>34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Courier New</vt:lpstr>
      <vt:lpstr>黑体</vt:lpstr>
      <vt:lpstr>Exo 2</vt:lpstr>
      <vt:lpstr>Ink Free</vt:lpstr>
      <vt:lpstr>Calibri</vt:lpstr>
      <vt:lpstr>1_PLE19 Master</vt:lpstr>
      <vt:lpstr>think-cell Slide</vt:lpstr>
      <vt:lpstr>PowerPoint Presentation</vt:lpstr>
      <vt:lpstr>PowerPoint Presentation</vt:lpstr>
      <vt:lpstr>PowerPoint Presentation</vt:lpstr>
      <vt:lpstr>Heap / Index</vt:lpstr>
      <vt:lpstr>PostgreSQL Tables (Heap)</vt:lpstr>
      <vt:lpstr>PostgreSQL Tables (Heap)</vt:lpstr>
      <vt:lpstr>Sequential Scan</vt:lpstr>
      <vt:lpstr>Why Index?                                                                                  </vt:lpstr>
      <vt:lpstr>PostgreSQL Indexes</vt:lpstr>
      <vt:lpstr>Index</vt:lpstr>
      <vt:lpstr>Creating Index</vt:lpstr>
      <vt:lpstr>Creating Index (CONCURRENTLY)</vt:lpstr>
      <vt:lpstr>Expression Index</vt:lpstr>
      <vt:lpstr>Expression Index 2/2</vt:lpstr>
      <vt:lpstr>Partial Index</vt:lpstr>
      <vt:lpstr>Index Methods</vt:lpstr>
      <vt:lpstr>B-Tree Index</vt:lpstr>
      <vt:lpstr>B-Tree Index</vt:lpstr>
      <vt:lpstr>Index Only Scans</vt:lpstr>
      <vt:lpstr>Index Only Scan</vt:lpstr>
      <vt:lpstr>Hash Index</vt:lpstr>
      <vt:lpstr>HASH Index</vt:lpstr>
      <vt:lpstr>BRIN Index</vt:lpstr>
      <vt:lpstr>BRIN Index</vt:lpstr>
      <vt:lpstr>BRIN Index On Disk Size Comparison</vt:lpstr>
      <vt:lpstr>GIN Index</vt:lpstr>
      <vt:lpstr>GIN Index</vt:lpstr>
      <vt:lpstr>GiST Index</vt:lpstr>
      <vt:lpstr>Where and What?</vt:lpstr>
      <vt:lpstr>Duplicate Indexes</vt:lpstr>
      <vt:lpstr>Supported Data Types For  A Particular Indexes</vt:lpstr>
      <vt:lpstr>Index Stats (pg_stat_user_indexes, pg_stat_statement)</vt:lpstr>
      <vt:lpstr>Unused Indexes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Dive Into PostgreSQL Indexes</dc:title>
  <cp:lastModifiedBy>Ibrar Ahmed</cp:lastModifiedBy>
  <cp:revision>122</cp:revision>
  <cp:lastPrinted>2019-07-03T00:43:29Z</cp:lastPrinted>
  <dcterms:modified xsi:type="dcterms:W3CDTF">2021-12-16T14:55:12Z</dcterms:modified>
</cp:coreProperties>
</file>